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1"/>
  </p:sldMasterIdLst>
  <p:handoutMasterIdLst>
    <p:handoutMasterId r:id="rId28"/>
  </p:handoutMasterIdLst>
  <p:sldIdLst>
    <p:sldId id="264" r:id="rId2"/>
    <p:sldId id="267" r:id="rId3"/>
    <p:sldId id="266" r:id="rId4"/>
    <p:sldId id="308" r:id="rId5"/>
    <p:sldId id="298" r:id="rId6"/>
    <p:sldId id="299" r:id="rId7"/>
    <p:sldId id="316" r:id="rId8"/>
    <p:sldId id="317" r:id="rId9"/>
    <p:sldId id="304" r:id="rId10"/>
    <p:sldId id="309" r:id="rId11"/>
    <p:sldId id="310" r:id="rId12"/>
    <p:sldId id="319" r:id="rId13"/>
    <p:sldId id="320" r:id="rId14"/>
    <p:sldId id="311" r:id="rId15"/>
    <p:sldId id="300" r:id="rId16"/>
    <p:sldId id="291" r:id="rId17"/>
    <p:sldId id="277" r:id="rId18"/>
    <p:sldId id="283" r:id="rId19"/>
    <p:sldId id="297" r:id="rId20"/>
    <p:sldId id="318" r:id="rId21"/>
    <p:sldId id="312" r:id="rId22"/>
    <p:sldId id="313" r:id="rId23"/>
    <p:sldId id="314" r:id="rId24"/>
    <p:sldId id="315" r:id="rId25"/>
    <p:sldId id="306" r:id="rId26"/>
    <p:sldId id="307" r:id="rId27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2E551"/>
    <a:srgbClr val="FCFEAC"/>
    <a:srgbClr val="221100"/>
    <a:srgbClr val="21373F"/>
    <a:srgbClr val="1B2E45"/>
    <a:srgbClr val="275C63"/>
    <a:srgbClr val="EAEAEA"/>
    <a:srgbClr val="600000"/>
    <a:srgbClr val="D7833D"/>
    <a:srgbClr val="FBD985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470" autoAdjust="0"/>
    <p:restoredTop sz="94660"/>
  </p:normalViewPr>
  <p:slideViewPr>
    <p:cSldViewPr>
      <p:cViewPr>
        <p:scale>
          <a:sx n="60" d="100"/>
          <a:sy n="60" d="100"/>
        </p:scale>
        <p:origin x="-3992" y="-2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11081B7-6552-4293-A0D0-AF83E3C52799}" type="datetimeFigureOut">
              <a:rPr lang="en-US" smtClean="0"/>
              <a:pPr/>
              <a:t>6/20/14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B437120-D904-4E20-986B-C075198D6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037BA23-3D87-4162-AEB5-ABF91A1A5A7F}" type="datetimeFigureOut">
              <a:rPr lang="en-US" smtClean="0"/>
              <a:pPr/>
              <a:t>6/20/14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56386C-26EC-461D-8652-25251018B78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BA23-3D87-4162-AEB5-ABF91A1A5A7F}" type="datetimeFigureOut">
              <a:rPr lang="en-US" smtClean="0"/>
              <a:pPr/>
              <a:t>6/20/14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6386C-26EC-461D-8652-25251018B78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037BA23-3D87-4162-AEB5-ABF91A1A5A7F}" type="datetimeFigureOut">
              <a:rPr lang="en-US" smtClean="0"/>
              <a:pPr/>
              <a:t>6/20/14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B56386C-26EC-461D-8652-25251018B78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BA23-3D87-4162-AEB5-ABF91A1A5A7F}" type="datetimeFigureOut">
              <a:rPr lang="en-US" smtClean="0"/>
              <a:pPr/>
              <a:t>6/20/14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B56386C-26EC-461D-8652-25251018B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BA23-3D87-4162-AEB5-ABF91A1A5A7F}" type="datetimeFigureOut">
              <a:rPr lang="en-US" smtClean="0"/>
              <a:pPr/>
              <a:t>6/20/14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B56386C-26EC-461D-8652-25251018B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037BA23-3D87-4162-AEB5-ABF91A1A5A7F}" type="datetimeFigureOut">
              <a:rPr lang="en-US" smtClean="0"/>
              <a:pPr/>
              <a:t>6/20/14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B56386C-26EC-461D-8652-25251018B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037BA23-3D87-4162-AEB5-ABF91A1A5A7F}" type="datetimeFigureOut">
              <a:rPr lang="en-US" smtClean="0"/>
              <a:pPr/>
              <a:t>6/20/14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B56386C-26EC-461D-8652-25251018B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BA23-3D87-4162-AEB5-ABF91A1A5A7F}" type="datetimeFigureOut">
              <a:rPr lang="en-US" smtClean="0"/>
              <a:pPr/>
              <a:t>6/20/14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B56386C-26EC-461D-8652-25251018B78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BA23-3D87-4162-AEB5-ABF91A1A5A7F}" type="datetimeFigureOut">
              <a:rPr lang="en-US" smtClean="0"/>
              <a:pPr/>
              <a:t>6/20/14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56386C-26EC-461D-8652-25251018B78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BA23-3D87-4162-AEB5-ABF91A1A5A7F}" type="datetimeFigureOut">
              <a:rPr lang="en-US" smtClean="0"/>
              <a:pPr/>
              <a:t>6/20/14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B56386C-26EC-461D-8652-25251018B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037BA23-3D87-4162-AEB5-ABF91A1A5A7F}" type="datetimeFigureOut">
              <a:rPr lang="en-US" smtClean="0"/>
              <a:pPr/>
              <a:t>6/20/14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B56386C-26EC-461D-8652-25251018B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037BA23-3D87-4162-AEB5-ABF91A1A5A7F}" type="datetimeFigureOut">
              <a:rPr lang="en-US" smtClean="0"/>
              <a:pPr/>
              <a:t>6/20/14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B56386C-26EC-461D-8652-25251018B78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jpeg"/><Relationship Id="rId12" Type="http://schemas.openxmlformats.org/officeDocument/2006/relationships/image" Target="../media/image41.jpeg"/><Relationship Id="rId13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0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eg"/><Relationship Id="rId12" Type="http://schemas.openxmlformats.org/officeDocument/2006/relationships/image" Target="../media/image50.jpeg"/><Relationship Id="rId13" Type="http://schemas.openxmlformats.org/officeDocument/2006/relationships/image" Target="../media/image51.jpeg"/><Relationship Id="rId14" Type="http://schemas.openxmlformats.org/officeDocument/2006/relationships/image" Target="../media/image52.jpeg"/><Relationship Id="rId15" Type="http://schemas.openxmlformats.org/officeDocument/2006/relationships/image" Target="../media/image8.jpeg"/><Relationship Id="rId16" Type="http://schemas.openxmlformats.org/officeDocument/2006/relationships/image" Target="../media/image9.jpeg"/><Relationship Id="rId17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5.jpeg"/><Relationship Id="rId6" Type="http://schemas.openxmlformats.org/officeDocument/2006/relationships/image" Target="../media/image21.png"/><Relationship Id="rId7" Type="http://schemas.openxmlformats.org/officeDocument/2006/relationships/image" Target="../media/image18.jpeg"/><Relationship Id="rId8" Type="http://schemas.openxmlformats.org/officeDocument/2006/relationships/image" Target="../media/image20.jpeg"/><Relationship Id="rId9" Type="http://schemas.openxmlformats.org/officeDocument/2006/relationships/image" Target="../media/image49.jpeg"/><Relationship Id="rId10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685800"/>
            <a:ext cx="7696200" cy="1905000"/>
          </a:xfrm>
        </p:spPr>
        <p:txBody>
          <a:bodyPr>
            <a:normAutofit/>
          </a:bodyPr>
          <a:lstStyle/>
          <a:p>
            <a:r>
              <a:rPr lang="en-US" altLang="ko-KR" sz="2800" i="1" dirty="0" smtClean="0">
                <a:solidFill>
                  <a:srgbClr val="FCFEAC"/>
                </a:solidFill>
              </a:rPr>
              <a:t>K-C Nietch Historic Renovation/Addition:</a:t>
            </a:r>
            <a:r>
              <a:rPr lang="en-US" altLang="ko-KR" sz="2800" i="1" dirty="0" smtClean="0"/>
              <a:t/>
            </a:r>
            <a:br>
              <a:rPr lang="en-US" altLang="ko-KR" sz="2800" i="1" dirty="0" smtClean="0"/>
            </a:br>
            <a:r>
              <a:rPr lang="en-US" altLang="ko-KR" sz="2800" i="1" dirty="0" smtClean="0">
                <a:solidFill>
                  <a:srgbClr val="FCFEAC"/>
                </a:solidFill>
              </a:rPr>
              <a:t>An innovative and sustainable upgrade in the Columbia-Tusculum Historic District</a:t>
            </a:r>
          </a:p>
        </p:txBody>
      </p:sp>
      <p:sp>
        <p:nvSpPr>
          <p:cNvPr id="614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 smtClean="0"/>
              <a:t>December 28, 2012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6231493"/>
            <a:ext cx="449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Presented By: Christopher and Kimberly Nietch</a:t>
            </a:r>
            <a:endParaRPr lang="en-US" dirty="0"/>
          </a:p>
        </p:txBody>
      </p:sp>
      <p:pic>
        <p:nvPicPr>
          <p:cNvPr id="8" name="Picture 7" descr="511FrontView_Af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2667000"/>
            <a:ext cx="3886200" cy="2914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47800" y="1402080"/>
            <a:ext cx="6629400" cy="1295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Solar Thermal Water Heating System</a:t>
            </a:r>
            <a:endParaRPr lang="en-US" sz="3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371600" y="2667000"/>
            <a:ext cx="7467600" cy="1066800"/>
          </a:xfrm>
        </p:spPr>
        <p:txBody>
          <a:bodyPr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C2E551"/>
                </a:solidFill>
              </a:rPr>
              <a:t>Collectors positioned on dormer of master bedroom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C2E551"/>
                </a:solidFill>
              </a:rPr>
              <a:t>Provides radiant floor heating for studio and an estimated 80% annual average domestic hot water needs</a:t>
            </a:r>
          </a:p>
          <a:p>
            <a:endParaRPr lang="en-US" sz="18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447800" y="3733800"/>
          <a:ext cx="4724400" cy="143360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181081"/>
                <a:gridCol w="3543319"/>
              </a:tblGrid>
              <a:tr h="13479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Size</a:t>
                      </a:r>
                      <a:endParaRPr lang="en-US" sz="1200" dirty="0">
                        <a:solidFill>
                          <a:srgbClr val="FCFEAC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50,000 </a:t>
                      </a:r>
                      <a:r>
                        <a:rPr lang="en-US" sz="1200" dirty="0" err="1"/>
                        <a:t>btu</a:t>
                      </a:r>
                      <a:r>
                        <a:rPr lang="en-US" sz="1200" dirty="0"/>
                        <a:t> </a:t>
                      </a:r>
                      <a:endParaRPr lang="en-US" sz="1200" dirty="0">
                        <a:solidFill>
                          <a:srgbClr val="FCFEAC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102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Output/day</a:t>
                      </a:r>
                      <a:endParaRPr lang="en-US" sz="1200" dirty="0">
                        <a:solidFill>
                          <a:srgbClr val="FCFEAC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78.4 </a:t>
                      </a:r>
                      <a:r>
                        <a:rPr lang="en-US" sz="1200" dirty="0" err="1"/>
                        <a:t>kbtu</a:t>
                      </a:r>
                      <a:r>
                        <a:rPr lang="en-US" sz="1200" dirty="0"/>
                        <a:t> (thousand </a:t>
                      </a:r>
                      <a:r>
                        <a:rPr lang="en-US" sz="1200" dirty="0" err="1"/>
                        <a:t>btu’s</a:t>
                      </a:r>
                      <a:r>
                        <a:rPr lang="en-US" sz="1200" dirty="0"/>
                        <a:t>) </a:t>
                      </a:r>
                      <a:endParaRPr lang="en-US" sz="1200" dirty="0">
                        <a:solidFill>
                          <a:srgbClr val="FCFEAC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3479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Type</a:t>
                      </a:r>
                      <a:endParaRPr lang="en-US" sz="1200" dirty="0">
                        <a:solidFill>
                          <a:srgbClr val="FCFEAC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Closed loop, glycol system</a:t>
                      </a:r>
                      <a:endParaRPr lang="en-US" sz="1200" dirty="0">
                        <a:solidFill>
                          <a:srgbClr val="FCFEAC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18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Heating offset</a:t>
                      </a:r>
                      <a:endParaRPr lang="en-US" sz="1200" dirty="0">
                        <a:solidFill>
                          <a:srgbClr val="FCFEAC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Approx. 80% of total household </a:t>
                      </a:r>
                      <a:endParaRPr lang="en-US" sz="1200" dirty="0">
                        <a:solidFill>
                          <a:srgbClr val="FCFEAC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0660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System incentives first year</a:t>
                      </a:r>
                      <a:endParaRPr lang="en-US" sz="1200" dirty="0">
                        <a:solidFill>
                          <a:srgbClr val="FCFEAC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$2,352.00   Green Energy Ohio Grant    </a:t>
                      </a:r>
                      <a:r>
                        <a:rPr lang="en-US" sz="1200" dirty="0" smtClean="0"/>
                        <a:t>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$</a:t>
                      </a:r>
                      <a:r>
                        <a:rPr lang="en-US" sz="1200" dirty="0"/>
                        <a:t>1,000.00   </a:t>
                      </a:r>
                      <a:r>
                        <a:rPr lang="en-US" sz="1200" dirty="0" smtClean="0"/>
                        <a:t>GCEA</a:t>
                      </a:r>
                      <a:endParaRPr lang="en-US" sz="1200" dirty="0"/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$5,902.20    </a:t>
                      </a:r>
                      <a:r>
                        <a:rPr lang="en-US" sz="1200" dirty="0" smtClean="0"/>
                        <a:t>Federal </a:t>
                      </a:r>
                      <a:r>
                        <a:rPr lang="en-US" sz="1200" dirty="0"/>
                        <a:t>tax Credit</a:t>
                      </a:r>
                      <a:endParaRPr lang="en-US" sz="1200" dirty="0">
                        <a:solidFill>
                          <a:srgbClr val="FCFEAC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8" name="Picture 20" descr="C:\Users\cnietch\Documents\Active Desktop Files\Home Depot\511AdditionRemodelProject\Pictures\2012-08-28_19-54-48_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5257800"/>
            <a:ext cx="2856391" cy="1604676"/>
          </a:xfrm>
          <a:prstGeom prst="rect">
            <a:avLst/>
          </a:prstGeom>
          <a:noFill/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199" y="5257800"/>
            <a:ext cx="282858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 descr="C:\Users\cnietch\Documents\Active Desktop Files\Home Depot\511AdditionRemodelProject\Pictures\2012-12-27_18-16-28_768.jpg"/>
          <p:cNvPicPr>
            <a:picLocks noChangeAspect="1" noChangeArrowheads="1"/>
          </p:cNvPicPr>
          <p:nvPr/>
        </p:nvPicPr>
        <p:blipFill>
          <a:blip r:embed="rId4" cstate="print"/>
          <a:srcRect r="23755"/>
          <a:stretch>
            <a:fillRect/>
          </a:stretch>
        </p:blipFill>
        <p:spPr bwMode="auto">
          <a:xfrm rot="5400000">
            <a:off x="6359924" y="4073926"/>
            <a:ext cx="3205952" cy="2362200"/>
          </a:xfrm>
          <a:prstGeom prst="rect">
            <a:avLst/>
          </a:prstGeom>
          <a:noFill/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781800" y="6211669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b="1" i="1" dirty="0" smtClean="0">
                <a:solidFill>
                  <a:srgbClr val="FCFEAC"/>
                </a:solidFill>
              </a:rPr>
              <a:t>Hot  water tank and solar exchange tank</a:t>
            </a:r>
            <a:endParaRPr lang="en-US" b="1" i="1" dirty="0">
              <a:solidFill>
                <a:srgbClr val="FCFEAC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447800" y="6488668"/>
            <a:ext cx="487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b="1" i="1" dirty="0" err="1" smtClean="0">
                <a:solidFill>
                  <a:srgbClr val="FCFEAC"/>
                </a:solidFill>
              </a:rPr>
              <a:t>Hydronic</a:t>
            </a:r>
            <a:r>
              <a:rPr lang="en-US" b="1" i="1" dirty="0" smtClean="0">
                <a:solidFill>
                  <a:srgbClr val="FCFEAC"/>
                </a:solidFill>
              </a:rPr>
              <a:t> radiant floor tubing being installed in studio</a:t>
            </a:r>
            <a:endParaRPr lang="en-US" b="1" i="1" dirty="0">
              <a:solidFill>
                <a:srgbClr val="FCFEA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Caleffi</a:t>
            </a:r>
            <a:r>
              <a:rPr lang="en-US" dirty="0" smtClean="0"/>
              <a:t> Solar Thermal Heating System Schematic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794000"/>
            <a:ext cx="63246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Actual Layout of Solar Thermal System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85967" y="-53487"/>
            <a:ext cx="6019798" cy="780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Thermal Collectors</a:t>
            </a:r>
            <a:endParaRPr lang="en-US" dirty="0"/>
          </a:p>
        </p:txBody>
      </p:sp>
      <p:pic>
        <p:nvPicPr>
          <p:cNvPr id="6" name="Picture 5" descr="2012-11-09_17-34-26_3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828800"/>
            <a:ext cx="7704813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2819400"/>
            <a:ext cx="8153400" cy="3657600"/>
          </a:xfrm>
        </p:spPr>
        <p:txBody>
          <a:bodyPr>
            <a:noAutofit/>
          </a:bodyPr>
          <a:lstStyle/>
          <a:p>
            <a:pPr marL="514350" indent="-514350">
              <a:buClr>
                <a:srgbClr val="C2E551"/>
              </a:buClr>
              <a:buAutoNum type="arabicPeriod"/>
            </a:pPr>
            <a:r>
              <a:rPr lang="en-US" sz="2000" dirty="0" smtClean="0">
                <a:solidFill>
                  <a:srgbClr val="C2E551"/>
                </a:solidFill>
              </a:rPr>
              <a:t>Solar, photovoltaic, with un-shaded southern exposure is critical feature for achieving net zero goal.</a:t>
            </a:r>
          </a:p>
          <a:p>
            <a:pPr marL="514350" indent="-514350">
              <a:buClr>
                <a:srgbClr val="C2E551"/>
              </a:buClr>
              <a:buAutoNum type="arabicPeriod"/>
            </a:pPr>
            <a:r>
              <a:rPr lang="en-US" sz="2000" dirty="0" smtClean="0">
                <a:solidFill>
                  <a:srgbClr val="C2E551"/>
                </a:solidFill>
              </a:rPr>
              <a:t>Best mounting location is area of roof visible from street.  But historic guidelines say to avoid utilities on this roof surface. </a:t>
            </a:r>
          </a:p>
          <a:p>
            <a:pPr marL="514350" indent="-514350">
              <a:buClr>
                <a:srgbClr val="C2E551"/>
              </a:buClr>
              <a:buAutoNum type="arabicPeriod"/>
            </a:pPr>
            <a:r>
              <a:rPr lang="en-US" sz="2000" dirty="0" smtClean="0">
                <a:solidFill>
                  <a:srgbClr val="C2E551"/>
                </a:solidFill>
              </a:rPr>
              <a:t>Back terrace has southern exposure and we could use shade option.</a:t>
            </a:r>
          </a:p>
          <a:p>
            <a:pPr marL="514350" indent="-514350">
              <a:buClr>
                <a:srgbClr val="C2E551"/>
              </a:buClr>
              <a:buAutoNum type="arabicPeriod"/>
            </a:pPr>
            <a:r>
              <a:rPr lang="en-US" sz="2000" dirty="0" smtClean="0">
                <a:solidFill>
                  <a:srgbClr val="C2E551"/>
                </a:solidFill>
              </a:rPr>
              <a:t>Pergolas are historic, and would be good option for both shade and mounting solar panels.</a:t>
            </a:r>
          </a:p>
          <a:p>
            <a:pPr marL="514350" indent="-514350">
              <a:buClr>
                <a:srgbClr val="C2E551"/>
              </a:buClr>
              <a:buAutoNum type="arabicPeriod"/>
            </a:pPr>
            <a:r>
              <a:rPr lang="en-US" sz="2000" dirty="0" smtClean="0">
                <a:solidFill>
                  <a:srgbClr val="C2E551"/>
                </a:solidFill>
              </a:rPr>
              <a:t>Pergola shall not be constructed higher than the existing roof line</a:t>
            </a:r>
          </a:p>
          <a:p>
            <a:pPr marL="514350" indent="-514350">
              <a:buClr>
                <a:srgbClr val="C2E551"/>
              </a:buClr>
              <a:buAutoNum type="arabicPeriod"/>
            </a:pPr>
            <a:r>
              <a:rPr lang="en-US" sz="2000" dirty="0" smtClean="0">
                <a:solidFill>
                  <a:srgbClr val="C2E551"/>
                </a:solidFill>
              </a:rPr>
              <a:t>Solar panels on back of structure will only be visible by neighbor to the immediate South. They and neighbors on the other side support our effort</a:t>
            </a:r>
          </a:p>
          <a:p>
            <a:pPr marL="514350" indent="-514350">
              <a:buClr>
                <a:srgbClr val="C2E551"/>
              </a:buClr>
              <a:buAutoNum type="arabicPeriod"/>
            </a:pPr>
            <a:endParaRPr lang="en-US" sz="2000" dirty="0">
              <a:solidFill>
                <a:srgbClr val="C2E55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Solar Pergola Design Considerations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Solar Electric System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2971800"/>
          <a:ext cx="6400800" cy="254483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86302"/>
                <a:gridCol w="3514498"/>
              </a:tblGrid>
              <a:tr h="3355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Size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2940 w (watts)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90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Output/Year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3,300 kWh (kilowatt hours) 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55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Type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Grid tied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55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Electrical offset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Approx. 33% of total household load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60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System incentives first year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$5, 763.00 federal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$429.00 </a:t>
                      </a:r>
                      <a:r>
                        <a:rPr lang="en-US" sz="1800" dirty="0"/>
                        <a:t>Duke offset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$400.00 </a:t>
                      </a:r>
                      <a:r>
                        <a:rPr lang="en-US" sz="1800" dirty="0"/>
                        <a:t>SREC sold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0680" t="13203"/>
          <a:stretch>
            <a:fillRect/>
          </a:stretch>
        </p:blipFill>
        <p:spPr bwMode="auto">
          <a:xfrm>
            <a:off x="211045" y="152400"/>
            <a:ext cx="8018555" cy="666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2012-10-28_16-59-17_7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381000"/>
            <a:ext cx="4572000" cy="25773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7800" y="2667000"/>
            <a:ext cx="3581400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Steel supports were added in preparation for the pergola on the terrace to keep the overall project on track</a:t>
            </a:r>
            <a:endParaRPr lang="en-US" i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800600" y="2362200"/>
            <a:ext cx="457200" cy="304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257800" y="2209800"/>
            <a:ext cx="2971800" cy="4572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95800" y="609600"/>
            <a:ext cx="227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2"/>
                </a:solidFill>
              </a:rPr>
              <a:t>View from back terrace</a:t>
            </a:r>
            <a:endParaRPr lang="en-US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3906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C2E551"/>
                </a:solidFill>
              </a:rPr>
              <a:t>West Elevation – Back of House</a:t>
            </a:r>
            <a:endParaRPr lang="en-US" sz="2400" b="1" i="1" dirty="0">
              <a:solidFill>
                <a:srgbClr val="C2E55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2" y="698456"/>
            <a:ext cx="7596188" cy="609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28600"/>
            <a:ext cx="4361882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012-10-28_16-55-09_68.jpg"/>
          <p:cNvPicPr>
            <a:picLocks noChangeAspect="1"/>
          </p:cNvPicPr>
          <p:nvPr/>
        </p:nvPicPr>
        <p:blipFill>
          <a:blip r:embed="rId3" cstate="print"/>
          <a:srcRect l="3333" t="8685" r="18333"/>
          <a:stretch>
            <a:fillRect/>
          </a:stretch>
        </p:blipFill>
        <p:spPr>
          <a:xfrm>
            <a:off x="228600" y="3681550"/>
            <a:ext cx="4724400" cy="31046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3581400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Street view looking southwest. Pergola will not go above existing roof line. And will be out of view from across-the-street painted ladies 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9469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2"/>
                </a:solidFill>
              </a:rPr>
              <a:t>Pergola’s solar panels will be slightly sloped and see-through, wood supports will be painted to match house</a:t>
            </a: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9" name="Picture 8" descr="2013-01-19_11-30-48_8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933450"/>
            <a:ext cx="3581400" cy="268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8100" y="1263650"/>
            <a:ext cx="4000500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b="8532"/>
          <a:stretch>
            <a:fillRect/>
          </a:stretch>
        </p:blipFill>
        <p:spPr bwMode="auto">
          <a:xfrm>
            <a:off x="0" y="0"/>
            <a:ext cx="39751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9850" y="1714500"/>
            <a:ext cx="39941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8997" t="20861" r="6379"/>
          <a:stretch>
            <a:fillRect/>
          </a:stretch>
        </p:blipFill>
        <p:spPr bwMode="auto">
          <a:xfrm>
            <a:off x="0" y="3657600"/>
            <a:ext cx="519562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19601" y="2286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chemeClr val="tx2"/>
                </a:solidFill>
              </a:rPr>
              <a:t>Lumos</a:t>
            </a:r>
            <a:r>
              <a:rPr lang="en-US" sz="2400" i="1" dirty="0" smtClean="0">
                <a:solidFill>
                  <a:schemeClr val="tx2"/>
                </a:solidFill>
              </a:rPr>
              <a:t> solar panels are state-of-the-practice</a:t>
            </a:r>
            <a:endParaRPr lang="en-US" sz="24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2971800"/>
            <a:ext cx="7772400" cy="2743200"/>
          </a:xfrm>
        </p:spPr>
        <p:txBody>
          <a:bodyPr>
            <a:noAutofit/>
          </a:bodyPr>
          <a:lstStyle/>
          <a:p>
            <a:pPr marL="457200" indent="-457200" eaLnBrk="1" hangingPunct="1">
              <a:buClr>
                <a:srgbClr val="C2E551"/>
              </a:buClr>
              <a:buSzPct val="80000"/>
              <a:buFont typeface="Wingdings" pitchFamily="2" charset="2"/>
              <a:buChar char="v"/>
              <a:defRPr/>
            </a:pPr>
            <a:r>
              <a:rPr lang="en-US" sz="24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Use 511 Tusculum as a platform for accomplishing our personal and professional goals of a more sustainable lifestyle.</a:t>
            </a:r>
          </a:p>
          <a:p>
            <a:pPr marL="457200" indent="-457200" eaLnBrk="1" hangingPunct="1">
              <a:buClr>
                <a:srgbClr val="C2E551"/>
              </a:buClr>
              <a:buSzPct val="80000"/>
              <a:buFont typeface="Wingdings" pitchFamily="2" charset="2"/>
              <a:buChar char="v"/>
              <a:defRPr/>
            </a:pPr>
            <a:r>
              <a:rPr lang="en-US" sz="24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Conduct a sustainable rehab and addition plan. Attempt to achieve a net zero energy consumptive difference before and after.</a:t>
            </a:r>
          </a:p>
          <a:p>
            <a:pPr marL="457200" indent="-457200" eaLnBrk="1" hangingPunct="1">
              <a:buClr>
                <a:srgbClr val="C2E551"/>
              </a:buClr>
              <a:buSzPct val="80000"/>
              <a:defRPr/>
            </a:pPr>
            <a:endParaRPr lang="en-US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47800" y="1371600"/>
            <a:ext cx="6629400" cy="1295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Nietch Vision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01-19_11-31-58_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52500"/>
            <a:ext cx="7772400" cy="5829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6200"/>
            <a:ext cx="8153400" cy="990600"/>
          </a:xfrm>
        </p:spPr>
        <p:txBody>
          <a:bodyPr/>
          <a:lstStyle/>
          <a:p>
            <a:r>
              <a:rPr lang="en-US" dirty="0" smtClean="0"/>
              <a:t>Finished Solar Pergola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53000"/>
            <a:ext cx="332801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2743200"/>
            <a:ext cx="8153400" cy="1676400"/>
          </a:xfrm>
        </p:spPr>
        <p:txBody>
          <a:bodyPr>
            <a:noAutofit/>
          </a:bodyPr>
          <a:lstStyle/>
          <a:p>
            <a:pPr marL="514350" indent="-514350">
              <a:buClr>
                <a:srgbClr val="C2E551"/>
              </a:buClr>
              <a:buAutoNum type="arabicPeriod"/>
            </a:pPr>
            <a:r>
              <a:rPr lang="en-US" sz="1800" dirty="0" smtClean="0">
                <a:solidFill>
                  <a:srgbClr val="C2E551"/>
                </a:solidFill>
              </a:rPr>
              <a:t>Design meets total demand of 2250 gallons per month</a:t>
            </a:r>
          </a:p>
          <a:p>
            <a:pPr marL="514350" indent="-514350">
              <a:buClr>
                <a:srgbClr val="C2E551"/>
              </a:buClr>
              <a:buAutoNum type="arabicPeriod"/>
            </a:pPr>
            <a:r>
              <a:rPr lang="en-US" sz="1800" dirty="0" smtClean="0">
                <a:solidFill>
                  <a:srgbClr val="C2E551"/>
                </a:solidFill>
              </a:rPr>
              <a:t>Clean roofing, first flush diversion, particle filtration, non-potable supply lines, mains </a:t>
            </a:r>
            <a:r>
              <a:rPr lang="en-US" sz="1800" dirty="0" err="1" smtClean="0">
                <a:solidFill>
                  <a:srgbClr val="C2E551"/>
                </a:solidFill>
              </a:rPr>
              <a:t>topoff</a:t>
            </a:r>
            <a:r>
              <a:rPr lang="en-US" sz="1800" dirty="0" smtClean="0">
                <a:solidFill>
                  <a:srgbClr val="C2E551"/>
                </a:solidFill>
              </a:rPr>
              <a:t>, and overflow to combined sewer had to be built into the design</a:t>
            </a:r>
          </a:p>
          <a:p>
            <a:pPr marL="514350" indent="-514350">
              <a:buClr>
                <a:srgbClr val="C2E551"/>
              </a:buClr>
              <a:buAutoNum type="arabicPeriod"/>
            </a:pPr>
            <a:r>
              <a:rPr lang="en-US" sz="1800" dirty="0" smtClean="0">
                <a:solidFill>
                  <a:srgbClr val="C2E551"/>
                </a:solidFill>
              </a:rPr>
              <a:t>Design criteria for the main storage tank included freeze protection, non-burial, and hillside overlay.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Rain Harvest System</a:t>
            </a:r>
            <a:endParaRPr lang="en-US" dirty="0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311" y="4953000"/>
            <a:ext cx="2543489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1" y="4304528"/>
            <a:ext cx="1600200" cy="255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7789" y="4953000"/>
            <a:ext cx="232141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077200" y="44196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CFEAC"/>
                </a:solidFill>
              </a:rPr>
              <a:t>Leaf Eater Downspout Filters</a:t>
            </a:r>
            <a:endParaRPr lang="en-US" sz="1600" b="1" i="1" dirty="0">
              <a:solidFill>
                <a:srgbClr val="FCFEA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54102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CFEAC"/>
                </a:solidFill>
              </a:rPr>
              <a:t>Roof washer in crawl</a:t>
            </a:r>
            <a:endParaRPr lang="en-US" sz="1600" b="1" i="1" dirty="0">
              <a:solidFill>
                <a:srgbClr val="FCFEA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49162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CFEAC"/>
                </a:solidFill>
              </a:rPr>
              <a:t>Rain tank under new addition</a:t>
            </a:r>
            <a:endParaRPr lang="en-US" b="1" i="1" dirty="0">
              <a:solidFill>
                <a:srgbClr val="FCFEA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 Harvest System Schematic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2778" t="45921" r="35185" b="10577"/>
          <a:stretch>
            <a:fillRect/>
          </a:stretch>
        </p:blipFill>
        <p:spPr bwMode="auto">
          <a:xfrm>
            <a:off x="1371600" y="2819400"/>
            <a:ext cx="7391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2819400"/>
            <a:ext cx="8153400" cy="3810000"/>
          </a:xfrm>
        </p:spPr>
        <p:txBody>
          <a:bodyPr numCol="2">
            <a:noAutofit/>
          </a:bodyPr>
          <a:lstStyle/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err="1" smtClean="0">
                <a:solidFill>
                  <a:srgbClr val="FFFF66"/>
                </a:solidFill>
              </a:rPr>
              <a:t>Azek</a:t>
            </a:r>
            <a:r>
              <a:rPr lang="en-US" sz="1800" dirty="0" smtClean="0">
                <a:solidFill>
                  <a:srgbClr val="FFFF66"/>
                </a:solidFill>
              </a:rPr>
              <a:t>, cellulose </a:t>
            </a:r>
            <a:r>
              <a:rPr lang="en-US" sz="1800" dirty="0" err="1" smtClean="0">
                <a:solidFill>
                  <a:srgbClr val="FFFF66"/>
                </a:solidFill>
              </a:rPr>
              <a:t>PVC,decking</a:t>
            </a:r>
            <a:r>
              <a:rPr lang="en-US" sz="1800" dirty="0" smtClean="0">
                <a:solidFill>
                  <a:srgbClr val="FFFF66"/>
                </a:solidFill>
              </a:rPr>
              <a:t> and trim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err="1" smtClean="0">
                <a:solidFill>
                  <a:srgbClr val="FFFF66"/>
                </a:solidFill>
              </a:rPr>
              <a:t>DecTec</a:t>
            </a:r>
            <a:r>
              <a:rPr lang="en-US" sz="1800" dirty="0" smtClean="0">
                <a:solidFill>
                  <a:srgbClr val="FFFF66"/>
                </a:solidFill>
              </a:rPr>
              <a:t> membrane on rooftop terrace plus cool roof rating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err="1" smtClean="0">
                <a:solidFill>
                  <a:srgbClr val="FFFF66"/>
                </a:solidFill>
              </a:rPr>
              <a:t>Atas</a:t>
            </a:r>
            <a:r>
              <a:rPr lang="en-US" sz="1800" dirty="0" smtClean="0">
                <a:solidFill>
                  <a:srgbClr val="FFFF66"/>
                </a:solidFill>
              </a:rPr>
              <a:t> Metal Roofing/Cool Roof Rating, PFOA safe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FFFF66"/>
                </a:solidFill>
              </a:rPr>
              <a:t>James </a:t>
            </a:r>
            <a:r>
              <a:rPr lang="en-US" sz="1800" dirty="0" err="1" smtClean="0">
                <a:solidFill>
                  <a:srgbClr val="FFFF66"/>
                </a:solidFill>
              </a:rPr>
              <a:t>Hardie</a:t>
            </a:r>
            <a:r>
              <a:rPr lang="en-US" sz="1800" dirty="0" smtClean="0">
                <a:solidFill>
                  <a:srgbClr val="FFFF66"/>
                </a:solidFill>
              </a:rPr>
              <a:t> fiber cement siding and trim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FFFF66"/>
                </a:solidFill>
              </a:rPr>
              <a:t>DuPont’s </a:t>
            </a:r>
            <a:r>
              <a:rPr lang="en-US" sz="1800" dirty="0" err="1" smtClean="0">
                <a:solidFill>
                  <a:srgbClr val="FFFF66"/>
                </a:solidFill>
              </a:rPr>
              <a:t>Tyvek</a:t>
            </a:r>
            <a:r>
              <a:rPr lang="en-US" sz="1800" dirty="0" smtClean="0">
                <a:solidFill>
                  <a:srgbClr val="FFFF66"/>
                </a:solidFill>
              </a:rPr>
              <a:t> weatherization system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err="1" smtClean="0">
                <a:solidFill>
                  <a:srgbClr val="FFFF66"/>
                </a:solidFill>
              </a:rPr>
              <a:t>AdvanTech</a:t>
            </a:r>
            <a:r>
              <a:rPr lang="en-US" sz="1800" dirty="0" smtClean="0">
                <a:solidFill>
                  <a:srgbClr val="FFFF66"/>
                </a:solidFill>
              </a:rPr>
              <a:t> Advantage  subfloors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err="1" smtClean="0">
                <a:solidFill>
                  <a:srgbClr val="FFFF66"/>
                </a:solidFill>
              </a:rPr>
              <a:t>Velux</a:t>
            </a:r>
            <a:r>
              <a:rPr lang="en-US" sz="1800" dirty="0" smtClean="0">
                <a:solidFill>
                  <a:srgbClr val="FFFF66"/>
                </a:solidFill>
              </a:rPr>
              <a:t> Residential Sky lighting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FFFF66"/>
                </a:solidFill>
              </a:rPr>
              <a:t>Quaker windows meeting Energy Star criteria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FFFF66"/>
                </a:solidFill>
              </a:rPr>
              <a:t>Wet cell spray cellulose insulation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FFFF66"/>
                </a:solidFill>
              </a:rPr>
              <a:t>All caulks, glues, epoxies, and resins used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err="1" smtClean="0">
                <a:solidFill>
                  <a:srgbClr val="FFFF66"/>
                </a:solidFill>
              </a:rPr>
              <a:t>Aya</a:t>
            </a:r>
            <a:r>
              <a:rPr lang="en-US" sz="1800" dirty="0" smtClean="0">
                <a:solidFill>
                  <a:srgbClr val="FFFF66"/>
                </a:solidFill>
              </a:rPr>
              <a:t> kitchen cabinetry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FFFF66"/>
                </a:solidFill>
              </a:rPr>
              <a:t>Caesar stone, crushed quartz countertops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err="1" smtClean="0">
                <a:solidFill>
                  <a:srgbClr val="FFFF66"/>
                </a:solidFill>
              </a:rPr>
              <a:t>Chilewich’s</a:t>
            </a:r>
            <a:r>
              <a:rPr lang="en-US" sz="1800" dirty="0" smtClean="0">
                <a:solidFill>
                  <a:srgbClr val="FFFF66"/>
                </a:solidFill>
              </a:rPr>
              <a:t> </a:t>
            </a:r>
            <a:r>
              <a:rPr lang="en-US" sz="1800" dirty="0" err="1" smtClean="0">
                <a:solidFill>
                  <a:srgbClr val="FFFF66"/>
                </a:solidFill>
              </a:rPr>
              <a:t>Plynyl</a:t>
            </a:r>
            <a:r>
              <a:rPr lang="en-US" sz="1800" dirty="0" smtClean="0">
                <a:solidFill>
                  <a:srgbClr val="FFFF66"/>
                </a:solidFill>
              </a:rPr>
              <a:t>, Green Label Plus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FFFF66"/>
                </a:solidFill>
              </a:rPr>
              <a:t>Recycled Rubber flooring underlayment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FFFF66"/>
                </a:solidFill>
              </a:rPr>
              <a:t>Porcelain wood grain tile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FFFF66"/>
                </a:solidFill>
              </a:rPr>
              <a:t>Kohler low flush toilet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FFFF66"/>
                </a:solidFill>
              </a:rPr>
              <a:t>Low flow vanity, sinks, and shower fixtures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FFFF66"/>
                </a:solidFill>
              </a:rPr>
              <a:t>80% recycled cast iron sinks</a:t>
            </a:r>
          </a:p>
          <a:p>
            <a:pPr marL="514350" indent="-514350">
              <a:buClr>
                <a:srgbClr val="C2E551"/>
              </a:buClr>
              <a:buAutoNum type="arabicPeriod"/>
            </a:pPr>
            <a:endParaRPr lang="en-US" sz="2000" dirty="0">
              <a:solidFill>
                <a:srgbClr val="C2E55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“Green Approved” Practices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25146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C2E551"/>
                </a:solidFill>
              </a:rPr>
              <a:t>Tom Warner, Architect</a:t>
            </a:r>
          </a:p>
          <a:p>
            <a:r>
              <a:rPr lang="en-US" sz="2000" dirty="0" smtClean="0">
                <a:solidFill>
                  <a:srgbClr val="C2E551"/>
                </a:solidFill>
              </a:rPr>
              <a:t>Tony Beck, Builder</a:t>
            </a:r>
          </a:p>
          <a:p>
            <a:r>
              <a:rPr lang="en-US" sz="2000" dirty="0" err="1" smtClean="0">
                <a:solidFill>
                  <a:srgbClr val="C2E551"/>
                </a:solidFill>
              </a:rPr>
              <a:t>EcoEnvironments</a:t>
            </a:r>
            <a:r>
              <a:rPr lang="en-US" sz="2000" dirty="0" smtClean="0">
                <a:solidFill>
                  <a:srgbClr val="C2E551"/>
                </a:solidFill>
              </a:rPr>
              <a:t>, Alternative Energy Systems</a:t>
            </a:r>
          </a:p>
          <a:p>
            <a:r>
              <a:rPr lang="en-US" sz="2000" dirty="0" smtClean="0">
                <a:solidFill>
                  <a:srgbClr val="C2E551"/>
                </a:solidFill>
              </a:rPr>
              <a:t>Ben Haggerty, Rain Tank</a:t>
            </a:r>
          </a:p>
          <a:p>
            <a:r>
              <a:rPr lang="en-US" sz="2000" dirty="0" smtClean="0">
                <a:solidFill>
                  <a:srgbClr val="C2E551"/>
                </a:solidFill>
              </a:rPr>
              <a:t>Greener Stock, Sustainable Interiors</a:t>
            </a:r>
          </a:p>
          <a:p>
            <a:r>
              <a:rPr lang="en-US" sz="2000" dirty="0" err="1" smtClean="0">
                <a:solidFill>
                  <a:srgbClr val="C2E551"/>
                </a:solidFill>
              </a:rPr>
              <a:t>Cooknee</a:t>
            </a:r>
            <a:r>
              <a:rPr lang="en-US" sz="2000" dirty="0" smtClean="0">
                <a:solidFill>
                  <a:srgbClr val="C2E551"/>
                </a:solidFill>
              </a:rPr>
              <a:t>, Green Kitchen Cabinetry</a:t>
            </a:r>
          </a:p>
          <a:p>
            <a:endParaRPr lang="en-US" sz="2000" dirty="0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 cstate="print"/>
          <a:srcRect l="8333" t="22662" r="16667"/>
          <a:stretch>
            <a:fillRect/>
          </a:stretch>
        </p:blipFill>
        <p:spPr bwMode="auto">
          <a:xfrm>
            <a:off x="3551023" y="5257800"/>
            <a:ext cx="274307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2" descr="C:\Users\cnietch\Documents\Active Desktop Files\Home Depot\511AdditionRemodelProject\Pictures\kimsPics\2012-11-21_15-12-36_593.jpg"/>
          <p:cNvPicPr>
            <a:picLocks noChangeAspect="1" noChangeArrowheads="1"/>
          </p:cNvPicPr>
          <p:nvPr/>
        </p:nvPicPr>
        <p:blipFill>
          <a:blip r:embed="rId3" cstate="print"/>
          <a:srcRect l="12483" t="22496" r="12619"/>
          <a:stretch>
            <a:fillRect/>
          </a:stretch>
        </p:blipFill>
        <p:spPr bwMode="auto">
          <a:xfrm>
            <a:off x="6400921" y="5257801"/>
            <a:ext cx="2743080" cy="1600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05200" y="6248400"/>
            <a:ext cx="1814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CFEAC"/>
                </a:solidFill>
              </a:rPr>
              <a:t>Wet cell spray</a:t>
            </a:r>
          </a:p>
          <a:p>
            <a:r>
              <a:rPr lang="en-US" b="1" i="1" dirty="0" smtClean="0">
                <a:solidFill>
                  <a:srgbClr val="FCFEAC"/>
                </a:solidFill>
              </a:rPr>
              <a:t>cellulose insulation</a:t>
            </a:r>
            <a:endParaRPr lang="en-US" b="1" i="1" dirty="0">
              <a:solidFill>
                <a:srgbClr val="FCFEA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801" y="54102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 smtClean="0">
                <a:solidFill>
                  <a:srgbClr val="FCFEAC"/>
                </a:solidFill>
              </a:rPr>
              <a:t>Velux</a:t>
            </a:r>
            <a:r>
              <a:rPr lang="en-US" sz="1600" b="1" i="1" dirty="0" smtClean="0">
                <a:solidFill>
                  <a:srgbClr val="FCFEAC"/>
                </a:solidFill>
              </a:rPr>
              <a:t> skylight</a:t>
            </a:r>
            <a:endParaRPr lang="en-US" sz="1600" b="1" i="1" dirty="0">
              <a:solidFill>
                <a:srgbClr val="FCFEAC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1" y="2667000"/>
            <a:ext cx="1447800" cy="255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924800" y="46482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CFEAC"/>
                </a:solidFill>
              </a:rPr>
              <a:t>Aluminum stairs</a:t>
            </a:r>
            <a:endParaRPr lang="en-US" sz="1600" b="1" i="1" dirty="0">
              <a:solidFill>
                <a:srgbClr val="FCFEA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7"/>
          <p:cNvPicPr>
            <a:picLocks noChangeAspect="1" noChangeArrowheads="1"/>
          </p:cNvPicPr>
          <p:nvPr/>
        </p:nvPicPr>
        <p:blipFill>
          <a:blip r:embed="rId2" cstate="print"/>
          <a:srcRect l="8333" t="22662" r="16667"/>
          <a:stretch>
            <a:fillRect/>
          </a:stretch>
        </p:blipFill>
        <p:spPr bwMode="auto">
          <a:xfrm>
            <a:off x="2992599" y="6010807"/>
            <a:ext cx="1496275" cy="84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9474" y="161363"/>
            <a:ext cx="1164321" cy="84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04" name="Picture 32" descr="C:\Users\cnietch\Documents\Active Desktop Files\Home Depot\511AdditionRemodelProject\Pictures\kimsPics\2012-11-21_15-23-31_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8067" y="1566442"/>
            <a:ext cx="3075709" cy="5295371"/>
          </a:xfrm>
          <a:prstGeom prst="rect">
            <a:avLst/>
          </a:prstGeom>
          <a:noFill/>
        </p:spPr>
      </p:pic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166303" y="157213"/>
            <a:ext cx="2826856" cy="115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algn="ctr" defTabSz="914608">
              <a:spcBef>
                <a:spcPct val="30000"/>
              </a:spcBef>
            </a:pPr>
            <a:r>
              <a:rPr lang="en-US" sz="1100" b="1" dirty="0" smtClean="0">
                <a:solidFill>
                  <a:srgbClr val="BB2727"/>
                </a:solidFill>
                <a:latin typeface="Georgia" pitchFamily="18" charset="0"/>
              </a:rPr>
              <a:t>Solar Electric System</a:t>
            </a:r>
          </a:p>
          <a:p>
            <a:pPr marL="106847" indent="-106847" defTabSz="914608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Solar electric panels could not be placed on the south facing roof surface because of historic district guidelines</a:t>
            </a:r>
          </a:p>
          <a:p>
            <a:pPr marL="106847" indent="-106847" defTabSz="914608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Designed a pergola on the roof terrace to accommodate panels. Had to be approved by Historic Conservation Board</a:t>
            </a:r>
            <a:endParaRPr lang="en-US" sz="900" dirty="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auto">
          <a:xfrm>
            <a:off x="6078171" y="130665"/>
            <a:ext cx="3075420" cy="1291478"/>
          </a:xfrm>
          <a:prstGeom prst="rect">
            <a:avLst/>
          </a:prstGeom>
          <a:solidFill>
            <a:srgbClr val="BB272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pPr algn="ctr" defTabSz="914608"/>
            <a:r>
              <a:rPr lang="en-US" b="1" dirty="0" smtClean="0">
                <a:solidFill>
                  <a:srgbClr val="FCFEAC"/>
                </a:solidFill>
                <a:latin typeface="Futura Lt BT" pitchFamily="34" charset="0"/>
              </a:rPr>
              <a:t>K-C Nietch Historic </a:t>
            </a:r>
          </a:p>
          <a:p>
            <a:pPr algn="ctr" defTabSz="914608"/>
            <a:r>
              <a:rPr lang="en-US" b="1" dirty="0" smtClean="0">
                <a:solidFill>
                  <a:srgbClr val="FCFEAC"/>
                </a:solidFill>
                <a:latin typeface="Futura Lt BT" pitchFamily="34" charset="0"/>
              </a:rPr>
              <a:t>Renovation/Addition:</a:t>
            </a:r>
            <a:endParaRPr lang="en-US" b="1" dirty="0">
              <a:solidFill>
                <a:srgbClr val="FCFEAC"/>
              </a:solidFill>
              <a:latin typeface="Futura Lt BT" pitchFamily="34" charset="0"/>
            </a:endParaRPr>
          </a:p>
          <a:p>
            <a:pPr algn="ctr" defTabSz="914608"/>
            <a:r>
              <a:rPr lang="en-US" sz="1300" dirty="0" smtClean="0">
                <a:solidFill>
                  <a:srgbClr val="FCFEAC"/>
                </a:solidFill>
                <a:latin typeface="Futura Lt BT" pitchFamily="34" charset="0"/>
              </a:rPr>
              <a:t>An innovative and </a:t>
            </a:r>
          </a:p>
          <a:p>
            <a:pPr algn="ctr" defTabSz="914608"/>
            <a:r>
              <a:rPr lang="en-US" sz="1300" dirty="0" smtClean="0">
                <a:solidFill>
                  <a:srgbClr val="FCFEAC"/>
                </a:solidFill>
                <a:latin typeface="Futura Lt BT" pitchFamily="34" charset="0"/>
              </a:rPr>
              <a:t>sustainable upgrade in the </a:t>
            </a:r>
          </a:p>
          <a:p>
            <a:pPr algn="ctr" defTabSz="914608"/>
            <a:r>
              <a:rPr lang="en-US" sz="1300" dirty="0" smtClean="0">
                <a:solidFill>
                  <a:srgbClr val="FCFEAC"/>
                </a:solidFill>
                <a:latin typeface="Futura Lt BT" pitchFamily="34" charset="0"/>
              </a:rPr>
              <a:t>Columbia-Tusculum Historic District</a:t>
            </a:r>
            <a:endParaRPr lang="en-US" sz="1300" dirty="0">
              <a:solidFill>
                <a:srgbClr val="FCFEAC"/>
              </a:solidFill>
              <a:latin typeface="Futura Lt BT" pitchFamily="34" charset="0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2992855" y="2468863"/>
            <a:ext cx="3075420" cy="32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 anchor="ctr">
            <a:spAutoFit/>
          </a:bodyPr>
          <a:lstStyle/>
          <a:p>
            <a:pPr algn="ctr" defTabSz="914608">
              <a:spcBef>
                <a:spcPct val="30000"/>
              </a:spcBef>
            </a:pPr>
            <a:r>
              <a:rPr lang="en-US" sz="1100" b="1" dirty="0" smtClean="0">
                <a:solidFill>
                  <a:srgbClr val="BB2727"/>
                </a:solidFill>
                <a:latin typeface="Georgia" pitchFamily="18" charset="0"/>
              </a:rPr>
              <a:t>“Green Approved” Practices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Azek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, cellulose </a:t>
            </a: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PVC,decking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 and trim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DecTec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 membrane on rooftop terrace plus cool roof rating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Atas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 Metal Roofing/Cool Roof Rating, PFOA safe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James </a:t>
            </a: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Hardie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 fiber cement siding and trim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DuPont’s </a:t>
            </a: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Tyvek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 </a:t>
            </a: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w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eatherization system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AdvanTech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 Advantage  subfloors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Velux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 Residential Sky lighting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Quaker windows meeting Energy Star criteria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Wet cell spray Cellulose Insulation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All caulks, glues, epoxies, and resins used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Aya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 kitchen cabinetry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Caesar stone, crushed quartz countertops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Chilewich’s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 </a:t>
            </a: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Plynyl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, Green Label Plus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Recycled Rubber flooring underlayment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Porcelain wood grain </a:t>
            </a: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t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ile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Kohler low flush toilet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Low flow vanity, sinks, and shower fixtures</a:t>
            </a:r>
          </a:p>
          <a:p>
            <a:pPr marL="106847" indent="-106847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80% recycled cast iron sinks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166302" y="1348076"/>
          <a:ext cx="2660046" cy="1292933"/>
        </p:xfrm>
        <a:graphic>
          <a:graphicData uri="http://schemas.openxmlformats.org/drawingml/2006/table">
            <a:tbl>
              <a:tblPr/>
              <a:tblGrid>
                <a:gridCol w="1330023"/>
                <a:gridCol w="1330023"/>
              </a:tblGrid>
              <a:tr h="1664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Size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2940 w (watts)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Output/Year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3,300 kWh (kilowatt hours) 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4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Type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Grid tied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Electrical offset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Approx. 33% of total household load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4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System incentives first year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$5, 763.00 federal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$ </a:t>
                      </a:r>
                      <a:r>
                        <a:rPr lang="en-US" sz="900" dirty="0" smtClean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429.00 </a:t>
                      </a: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Duke offset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$ </a:t>
                      </a:r>
                      <a:r>
                        <a:rPr lang="en-US" sz="900" dirty="0" smtClean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400.00 </a:t>
                      </a: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SREC sold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37165"/>
            <a:ext cx="165783" cy="32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2058" tIns="41029" rIns="82058" bIns="41029" numCol="1" anchor="ctr" anchorCtr="0" compatLnSpc="1">
            <a:prstTxWarp prst="textNoShape">
              <a:avLst/>
            </a:prstTxWarp>
            <a:spAutoFit/>
          </a:bodyPr>
          <a:lstStyle/>
          <a:p>
            <a:pPr defTabSz="820583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 b="7692"/>
          <a:stretch>
            <a:fillRect/>
          </a:stretch>
        </p:blipFill>
        <p:spPr bwMode="auto">
          <a:xfrm>
            <a:off x="166303" y="2730145"/>
            <a:ext cx="2602707" cy="174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0737" y="161362"/>
            <a:ext cx="1524885" cy="84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166302" y="4477859"/>
            <a:ext cx="2743170" cy="101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algn="ctr" defTabSz="914608">
              <a:spcBef>
                <a:spcPct val="30000"/>
              </a:spcBef>
            </a:pPr>
            <a:r>
              <a:rPr lang="en-US" sz="1100" b="1" dirty="0" smtClean="0">
                <a:solidFill>
                  <a:srgbClr val="BB2727"/>
                </a:solidFill>
                <a:latin typeface="Georgia" pitchFamily="18" charset="0"/>
              </a:rPr>
              <a:t>Rain Harvest System</a:t>
            </a:r>
          </a:p>
          <a:p>
            <a:pPr marL="106847" indent="-106847" defTabSz="914608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Design meets total demand of 2250 gallons per month. Pending Water Works approval</a:t>
            </a:r>
          </a:p>
          <a:p>
            <a:pPr marL="106847" indent="-106847" defTabSz="914608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Clean roofing, first flush diversion, particle filtration, non-potable supply lines, mains </a:t>
            </a: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topoff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, and overflow to combined sewer had built into the design</a:t>
            </a:r>
          </a:p>
        </p:txBody>
      </p:sp>
      <p:pic>
        <p:nvPicPr>
          <p:cNvPr id="30" name="Picture 15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14441" y="6044424"/>
            <a:ext cx="1109886" cy="80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95082" y="5441805"/>
            <a:ext cx="914390" cy="141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ectangle 31"/>
          <p:cNvSpPr/>
          <p:nvPr/>
        </p:nvSpPr>
        <p:spPr>
          <a:xfrm>
            <a:off x="166302" y="5387767"/>
            <a:ext cx="1787192" cy="636857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marL="106847" indent="-106847" defTabSz="914608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Design criteria for the main storage tank included freeze proofing, non-burial, and hillside overlay</a:t>
            </a:r>
            <a:endParaRPr lang="en-US" sz="900" dirty="0">
              <a:solidFill>
                <a:srgbClr val="FFFF66"/>
              </a:solidFill>
              <a:latin typeface="Times New Roman" pitchFamily="18" charset="0"/>
            </a:endParaRPr>
          </a:p>
        </p:txBody>
      </p:sp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" y="6035450"/>
            <a:ext cx="1012979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79107" y="161363"/>
            <a:ext cx="1161316" cy="84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21018" y="1061003"/>
            <a:ext cx="3117273" cy="146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12" descr="C:\Users\cnietch\Documents\Active Desktop Files\Home Depot\511AdditionRemodelProject\Pictures\kimsPics\2012-11-21_15-12-36_593.jpg"/>
          <p:cNvPicPr>
            <a:picLocks noChangeAspect="1" noChangeArrowheads="1"/>
          </p:cNvPicPr>
          <p:nvPr/>
        </p:nvPicPr>
        <p:blipFill>
          <a:blip r:embed="rId12" cstate="print"/>
          <a:srcRect l="12483" t="22496" r="12619"/>
          <a:stretch>
            <a:fillRect/>
          </a:stretch>
        </p:blipFill>
        <p:spPr bwMode="auto">
          <a:xfrm>
            <a:off x="4572000" y="6010808"/>
            <a:ext cx="1496274" cy="847192"/>
          </a:xfrm>
          <a:prstGeom prst="rect">
            <a:avLst/>
          </a:prstGeom>
          <a:noFill/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79238" y="4221790"/>
            <a:ext cx="761327" cy="13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39"/>
          <p:cNvSpPr/>
          <p:nvPr/>
        </p:nvSpPr>
        <p:spPr>
          <a:xfrm>
            <a:off x="2992600" y="5600676"/>
            <a:ext cx="3075675" cy="467580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defTabSz="914608">
              <a:spcBef>
                <a:spcPct val="30000"/>
              </a:spcBef>
            </a:pPr>
            <a:r>
              <a:rPr lang="en-US" sz="900" b="1" dirty="0" smtClean="0">
                <a:solidFill>
                  <a:srgbClr val="BB2727"/>
                </a:solidFill>
                <a:latin typeface="Georgia" pitchFamily="18" charset="0"/>
              </a:rPr>
              <a:t>Acknowledgments: </a:t>
            </a:r>
            <a:r>
              <a:rPr lang="en-US" sz="800" b="1" dirty="0" smtClean="0">
                <a:solidFill>
                  <a:srgbClr val="FFFF66"/>
                </a:solidFill>
                <a:latin typeface="Georgia" pitchFamily="18" charset="0"/>
              </a:rPr>
              <a:t> </a:t>
            </a:r>
            <a:r>
              <a:rPr lang="en-US" sz="800" dirty="0" smtClean="0">
                <a:solidFill>
                  <a:srgbClr val="FFFF66"/>
                </a:solidFill>
                <a:latin typeface="Georgia" pitchFamily="18" charset="0"/>
              </a:rPr>
              <a:t>Tom Warner, Architect; Tony Beck, Builder; Eco-Environments, Alt. Energies; Ben Haggerty, Rain Tank; Greener Stock, Sustainable Interiors.</a:t>
            </a:r>
            <a:endParaRPr lang="en-US" sz="900" dirty="0" smtClean="0">
              <a:solidFill>
                <a:srgbClr val="BB2727"/>
              </a:solidFill>
              <a:latin typeface="Georgia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37896" y="6061176"/>
            <a:ext cx="983250" cy="359858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pPr algn="ctr"/>
            <a:r>
              <a:rPr lang="en-US" sz="900" i="1" dirty="0" smtClean="0">
                <a:solidFill>
                  <a:srgbClr val="FCFEAC"/>
                </a:solidFill>
              </a:rPr>
              <a:t>Wet cell spray</a:t>
            </a:r>
          </a:p>
          <a:p>
            <a:pPr algn="ctr"/>
            <a:r>
              <a:rPr lang="en-US" sz="900" i="1" dirty="0" smtClean="0">
                <a:solidFill>
                  <a:srgbClr val="FCFEAC"/>
                </a:solidFill>
              </a:rPr>
              <a:t>cellulose insulation</a:t>
            </a:r>
            <a:endParaRPr lang="en-US" sz="900" i="1" dirty="0">
              <a:solidFill>
                <a:srgbClr val="FCFEAC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69517" y="6010807"/>
            <a:ext cx="581885" cy="35985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/>
            <a:r>
              <a:rPr lang="en-US" sz="900" i="1" dirty="0" err="1" smtClean="0">
                <a:solidFill>
                  <a:srgbClr val="FFFF66"/>
                </a:solidFill>
              </a:rPr>
              <a:t>Velux</a:t>
            </a:r>
            <a:r>
              <a:rPr lang="en-US" sz="900" i="1" dirty="0" smtClean="0">
                <a:solidFill>
                  <a:srgbClr val="FFFF66"/>
                </a:solidFill>
              </a:rPr>
              <a:t> skylight</a:t>
            </a:r>
            <a:endParaRPr lang="en-US" sz="900" i="1" dirty="0">
              <a:solidFill>
                <a:srgbClr val="FFFF66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37011" y="5220801"/>
            <a:ext cx="831264" cy="35985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/>
            <a:r>
              <a:rPr lang="en-US" sz="900" i="1" dirty="0" smtClean="0">
                <a:solidFill>
                  <a:srgbClr val="FCFEAC"/>
                </a:solidFill>
              </a:rPr>
              <a:t>Aluminum stairs</a:t>
            </a:r>
            <a:endParaRPr lang="en-US" sz="900" i="1" dirty="0">
              <a:solidFill>
                <a:srgbClr val="FCFEAC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39268" y="5412419"/>
            <a:ext cx="748137" cy="49835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/>
            <a:r>
              <a:rPr lang="en-US" sz="900" i="1" dirty="0" smtClean="0">
                <a:solidFill>
                  <a:srgbClr val="FCFEAC"/>
                </a:solidFill>
              </a:rPr>
              <a:t>Leaf Eater Downspout Filters</a:t>
            </a:r>
            <a:endParaRPr lang="en-US" sz="900" i="1" dirty="0">
              <a:solidFill>
                <a:srgbClr val="FCFEAC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63819" y="6222539"/>
            <a:ext cx="997516" cy="35985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/>
            <a:r>
              <a:rPr lang="en-US" sz="900" i="1" dirty="0" smtClean="0">
                <a:solidFill>
                  <a:srgbClr val="FCFEAC"/>
                </a:solidFill>
              </a:rPr>
              <a:t>Roof washer</a:t>
            </a:r>
          </a:p>
          <a:p>
            <a:pPr algn="ctr"/>
            <a:r>
              <a:rPr lang="en-US" sz="900" i="1" dirty="0" smtClean="0">
                <a:solidFill>
                  <a:srgbClr val="FCFEAC"/>
                </a:solidFill>
              </a:rPr>
              <a:t>in crawl</a:t>
            </a:r>
            <a:endParaRPr lang="en-US" sz="900" i="1" dirty="0">
              <a:solidFill>
                <a:srgbClr val="FCFEAC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" y="2808339"/>
            <a:ext cx="997516" cy="221359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/>
            <a:r>
              <a:rPr lang="en-US" sz="900" i="1" dirty="0" smtClean="0">
                <a:solidFill>
                  <a:schemeClr val="bg1"/>
                </a:solidFill>
              </a:rPr>
              <a:t>Solar Pergola</a:t>
            </a:r>
            <a:endParaRPr lang="en-US" sz="900" i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" y="6010807"/>
            <a:ext cx="748137" cy="49835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/>
            <a:r>
              <a:rPr lang="en-US" sz="900" i="1" dirty="0" smtClean="0">
                <a:solidFill>
                  <a:srgbClr val="FCFEAC"/>
                </a:solidFill>
              </a:rPr>
              <a:t>Rain tank under new addition</a:t>
            </a:r>
            <a:endParaRPr lang="en-US" sz="900" i="1" dirty="0">
              <a:solidFill>
                <a:srgbClr val="FCFEAC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26347" y="685830"/>
            <a:ext cx="997516" cy="35985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/>
            <a:r>
              <a:rPr lang="en-US" sz="900" i="1" dirty="0" smtClean="0">
                <a:solidFill>
                  <a:schemeClr val="bg1"/>
                </a:solidFill>
              </a:rPr>
              <a:t>Tank half buried in crawl</a:t>
            </a:r>
            <a:endParaRPr lang="en-US" sz="900" i="1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88874" y="1058925"/>
            <a:ext cx="1579401" cy="35985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900" i="1" dirty="0" smtClean="0"/>
              <a:t>Schematic of rain harvest system</a:t>
            </a:r>
            <a:endParaRPr lang="en-US" sz="9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6" descr="C:\Users\cnietch\Documents\Active Desktop Files\Home Depot\511AdditionRemodelProject\Pictures\kimsPics\2012-02-26_11-12-04_392.jpg"/>
          <p:cNvPicPr>
            <a:picLocks noChangeAspect="1" noChangeArrowheads="1"/>
          </p:cNvPicPr>
          <p:nvPr/>
        </p:nvPicPr>
        <p:blipFill>
          <a:blip r:embed="rId2" cstate="print"/>
          <a:srcRect l="1383" t="5195" r="17589"/>
          <a:stretch>
            <a:fillRect/>
          </a:stretch>
        </p:blipFill>
        <p:spPr bwMode="auto">
          <a:xfrm>
            <a:off x="50" y="121060"/>
            <a:ext cx="1188493" cy="839695"/>
          </a:xfrm>
          <a:prstGeom prst="rect">
            <a:avLst/>
          </a:prstGeom>
          <a:noFill/>
        </p:spPr>
      </p:pic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166303" y="1078194"/>
            <a:ext cx="2826296" cy="114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914608">
              <a:spcBef>
                <a:spcPts val="179"/>
              </a:spcBef>
            </a:pPr>
            <a:r>
              <a:rPr lang="en-US" sz="1100" b="1" dirty="0" smtClean="0">
                <a:solidFill>
                  <a:srgbClr val="C00000"/>
                </a:solidFill>
                <a:latin typeface="Georgia" pitchFamily="18" charset="0"/>
              </a:rPr>
              <a:t>K-C Vision</a:t>
            </a:r>
          </a:p>
          <a:p>
            <a:pPr marL="159558" indent="-15955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Use 511 Tusculum as a platform for accomplishing our personal and professional goals of a more sustainable lifestyle.</a:t>
            </a:r>
          </a:p>
          <a:p>
            <a:pPr marL="159558" indent="-15955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Conduct a sustainable rehab and addition plan. Attempt to achieve a net zero energy consumptive difference before and after.</a:t>
            </a: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3075421" y="2610980"/>
            <a:ext cx="2993159" cy="148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algn="ctr" defTabSz="914608">
              <a:spcBef>
                <a:spcPct val="30000"/>
              </a:spcBef>
            </a:pPr>
            <a:r>
              <a:rPr lang="en-US" sz="1100" b="1" dirty="0" smtClean="0">
                <a:solidFill>
                  <a:srgbClr val="C00000"/>
                </a:solidFill>
                <a:latin typeface="Georgia" pitchFamily="18" charset="0"/>
              </a:rPr>
              <a:t>High Efficiency </a:t>
            </a:r>
            <a:r>
              <a:rPr lang="en-US" sz="1100" b="1" dirty="0">
                <a:solidFill>
                  <a:srgbClr val="C00000"/>
                </a:solidFill>
                <a:latin typeface="Georgia" pitchFamily="18" charset="0"/>
              </a:rPr>
              <a:t>H</a:t>
            </a:r>
            <a:r>
              <a:rPr lang="en-US" sz="1100" b="1" dirty="0" smtClean="0">
                <a:solidFill>
                  <a:srgbClr val="C00000"/>
                </a:solidFill>
                <a:latin typeface="Georgia" pitchFamily="18" charset="0"/>
              </a:rPr>
              <a:t>eating and Cooling </a:t>
            </a:r>
          </a:p>
          <a:p>
            <a:pPr marL="106847" indent="-106847" defTabSz="914608">
              <a:spcBef>
                <a:spcPct val="30000"/>
              </a:spcBef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Mitsubishi Zonal Heat Pump (Mr. Slim). Total cooling load for new lower addition, supplemental heating for studio, and replacement for upstairs furnace.</a:t>
            </a:r>
          </a:p>
          <a:p>
            <a:pPr marL="106847" indent="-106847" defTabSz="914608">
              <a:spcBef>
                <a:spcPct val="30000"/>
              </a:spcBef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$2,500.00 incentive grant from Greater Cincinnati Energy Alliance.</a:t>
            </a:r>
          </a:p>
          <a:p>
            <a:pPr marL="106847" indent="-106847" defTabSz="914608">
              <a:spcBef>
                <a:spcPct val="30000"/>
              </a:spcBef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It's a split system heat pump, which means that the compressor and condensing coil are outdoors, and the evaporator coil and blower are indoors. 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166303" y="3140247"/>
            <a:ext cx="2909424" cy="359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914608">
              <a:spcBef>
                <a:spcPts val="179"/>
              </a:spcBef>
            </a:pPr>
            <a:r>
              <a:rPr lang="en-US" sz="1100" b="1" dirty="0" smtClean="0">
                <a:solidFill>
                  <a:srgbClr val="C00000"/>
                </a:solidFill>
                <a:latin typeface="Georgia" pitchFamily="18" charset="0"/>
              </a:rPr>
              <a:t>What Was Done</a:t>
            </a:r>
            <a:endParaRPr lang="en-US" dirty="0">
              <a:solidFill>
                <a:srgbClr val="C00000"/>
              </a:solidFill>
            </a:endParaRP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Replaced 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roof </a:t>
            </a: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with new 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metal, w/ </a:t>
            </a: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Kynar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 500; best coating for rain harvesting</a:t>
            </a:r>
            <a:endParaRPr lang="en-US" sz="900" dirty="0">
              <a:solidFill>
                <a:srgbClr val="FFFF66"/>
              </a:solidFill>
              <a:latin typeface="Times New Roman" pitchFamily="18" charset="0"/>
            </a:endParaRP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Repair 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box gutters, added coarse particle filtration </a:t>
            </a:r>
            <a:endParaRPr lang="en-US" sz="900" dirty="0">
              <a:solidFill>
                <a:srgbClr val="FFFF66"/>
              </a:solidFill>
              <a:latin typeface="Times New Roman" pitchFamily="18" charset="0"/>
            </a:endParaRP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Corrected foundation 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issues, added shoring piers</a:t>
            </a:r>
            <a:endParaRPr lang="en-US" sz="900" dirty="0">
              <a:solidFill>
                <a:srgbClr val="FFFF66"/>
              </a:solidFill>
              <a:latin typeface="Times New Roman" pitchFamily="18" charset="0"/>
            </a:endParaRP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Replaced </a:t>
            </a: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decks 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w/ </a:t>
            </a: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new 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addition and roof terrace</a:t>
            </a:r>
            <a:endParaRPr lang="en-US" sz="900" dirty="0">
              <a:solidFill>
                <a:srgbClr val="FFFF66"/>
              </a:solidFill>
              <a:latin typeface="Times New Roman" pitchFamily="18" charset="0"/>
            </a:endParaRP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Used fiber cement 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siding/trim and </a:t>
            </a: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Azek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/</a:t>
            </a: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Fypon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 architectural features</a:t>
            </a:r>
            <a:endParaRPr lang="en-US" sz="900" dirty="0">
              <a:solidFill>
                <a:srgbClr val="FFFF66"/>
              </a:solidFill>
              <a:latin typeface="Times New Roman" pitchFamily="18" charset="0"/>
            </a:endParaRP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Reinsulated (Spray-in foam, cellulose, </a:t>
            </a: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Tyvec</a:t>
            </a: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 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wrap)</a:t>
            </a:r>
            <a:endParaRPr lang="en-US" sz="900" dirty="0">
              <a:solidFill>
                <a:srgbClr val="FFFF66"/>
              </a:solidFill>
              <a:latin typeface="Times New Roman" pitchFamily="18" charset="0"/>
            </a:endParaRP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Replaced all </a:t>
            </a: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casement windows with double hung </a:t>
            </a: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Replaced overloaded floor joists 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levels, re-finished and re-used as interior trim.</a:t>
            </a: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Added full-scale rain harvest system</a:t>
            </a: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Replaced one gas furnace with high efficiency, zonal heat pump system</a:t>
            </a: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Added solar thermal system for </a:t>
            </a:r>
            <a:r>
              <a:rPr lang="en-US" sz="900" dirty="0" err="1" smtClean="0">
                <a:solidFill>
                  <a:srgbClr val="FFFF66"/>
                </a:solidFill>
                <a:latin typeface="Times New Roman" pitchFamily="18" charset="0"/>
              </a:rPr>
              <a:t>hydronic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 radiant heating and domestic hot water. </a:t>
            </a: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Added solar electric system to offset added electric demand of new addition.</a:t>
            </a: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Aluminum stairs and rails added</a:t>
            </a: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Replace skylight with Energy Star Upgrade</a:t>
            </a: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Studio therapy room with sauna and steam room.</a:t>
            </a:r>
          </a:p>
        </p:txBody>
      </p:sp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6068580" y="839256"/>
            <a:ext cx="3075420" cy="66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 anchor="ctr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C00000"/>
                </a:solidFill>
                <a:latin typeface="Georgia" pitchFamily="18" charset="0"/>
              </a:rPr>
              <a:t>Solar Thermal Water Heating System</a:t>
            </a:r>
          </a:p>
          <a:p>
            <a:pPr marL="106847" indent="-106847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Collectors positioned on dormer of master bedroom</a:t>
            </a:r>
          </a:p>
          <a:p>
            <a:pPr marL="106847" indent="-106847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Provides radiant floor heating for studio and an estimated 80% annual average domestic hot water needs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166303" y="2138097"/>
            <a:ext cx="2826906" cy="110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914608">
              <a:spcBef>
                <a:spcPts val="179"/>
              </a:spcBef>
            </a:pPr>
            <a:r>
              <a:rPr lang="en-US" sz="1100" b="1" dirty="0" smtClean="0">
                <a:solidFill>
                  <a:srgbClr val="C00000"/>
                </a:solidFill>
                <a:latin typeface="Georgia" pitchFamily="18" charset="0"/>
              </a:rPr>
              <a:t>What Had To </a:t>
            </a:r>
            <a:r>
              <a:rPr lang="en-US" sz="1100" b="1" dirty="0" smtClean="0">
                <a:solidFill>
                  <a:srgbClr val="1C1D11"/>
                </a:solidFill>
                <a:latin typeface="Georgia" pitchFamily="18" charset="0"/>
              </a:rPr>
              <a:t>Be Done</a:t>
            </a:r>
            <a:endParaRPr lang="en-US" dirty="0">
              <a:solidFill>
                <a:srgbClr val="1C1D11"/>
              </a:solidFill>
            </a:endParaRP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Replace Roof</a:t>
            </a: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Repair Box Gutters</a:t>
            </a: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Replace/Repair Siding and Trim and Paint</a:t>
            </a: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Re-insulate and Seal</a:t>
            </a:r>
          </a:p>
          <a:p>
            <a:pPr marL="156708" indent="-156708" defTabSz="914608">
              <a:spcBef>
                <a:spcPts val="179"/>
              </a:spcBef>
              <a:buFont typeface="Wingdings" pitchFamily="2" charset="2"/>
              <a:buChar char="v"/>
            </a:pPr>
            <a:r>
              <a:rPr lang="en-US" sz="900" dirty="0">
                <a:solidFill>
                  <a:srgbClr val="FFFF66"/>
                </a:solidFill>
                <a:latin typeface="Times New Roman" pitchFamily="18" charset="0"/>
              </a:rPr>
              <a:t>Correct Foundation </a:t>
            </a: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Issues</a:t>
            </a:r>
            <a:endParaRPr lang="en-US" sz="900" dirty="0">
              <a:solidFill>
                <a:srgbClr val="FFFF66"/>
              </a:solidFill>
              <a:latin typeface="Times New Roman" pitchFamily="18" charset="0"/>
            </a:endParaRPr>
          </a:p>
        </p:txBody>
      </p:sp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8852" y="4580953"/>
            <a:ext cx="1454727" cy="107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5126" y="4074209"/>
            <a:ext cx="1413164" cy="774064"/>
          </a:xfrm>
          <a:prstGeom prst="rect">
            <a:avLst/>
          </a:prstGeom>
          <a:noFill/>
          <a:ln w="9525">
            <a:solidFill>
              <a:srgbClr val="363822"/>
            </a:solidFill>
            <a:miter lim="800000"/>
            <a:headEnd/>
            <a:tailEnd/>
          </a:ln>
          <a:effectLst/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0526" y="4894936"/>
            <a:ext cx="1387749" cy="76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1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ic="http://schemas.openxmlformats.org/drawingml/2006/picture" xmlns:lc="http://schemas.openxmlformats.org/drawingml/2006/lockedCanvas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151418" y="2944911"/>
            <a:ext cx="2826280" cy="24204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6151401" y="1558385"/>
          <a:ext cx="2909424" cy="1304462"/>
        </p:xfrm>
        <a:graphic>
          <a:graphicData uri="http://schemas.openxmlformats.org/drawingml/2006/table">
            <a:tbl>
              <a:tblPr/>
              <a:tblGrid>
                <a:gridCol w="727345"/>
                <a:gridCol w="2182079"/>
              </a:tblGrid>
              <a:tr h="13447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Size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50,000 btu 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42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Output/day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78.4 </a:t>
                      </a:r>
                      <a:r>
                        <a:rPr lang="en-US" sz="900" dirty="0" err="1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kbtu</a:t>
                      </a: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 (thousand </a:t>
                      </a:r>
                      <a:r>
                        <a:rPr lang="en-US" sz="900" dirty="0" err="1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btu’s</a:t>
                      </a: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) 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47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Type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Closed loop, glycol system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4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Heating offset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Approx. 80% of total household 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39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System incentives first year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$2,352.00   Green Energy Ohio Grant    </a:t>
                      </a:r>
                      <a:r>
                        <a:rPr lang="en-US" sz="900" dirty="0" smtClean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$1,000.00   </a:t>
                      </a:r>
                      <a:r>
                        <a:rPr lang="en-US" sz="900" dirty="0" smtClean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GCEA</a:t>
                      </a:r>
                      <a:endParaRPr lang="en-US" sz="900" dirty="0">
                        <a:solidFill>
                          <a:srgbClr val="FCFEAC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$5,902.20    </a:t>
                      </a:r>
                      <a:r>
                        <a:rPr lang="en-US" sz="900" dirty="0" smtClean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Federal </a:t>
                      </a: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tax Credit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4" name="Picture 20" descr="C:\Users\cnietch\Documents\Active Desktop Files\Home Depot\511AdditionRemodelProject\Pictures\2012-08-28_19-54-48_4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31609" y="5457243"/>
            <a:ext cx="1765446" cy="962629"/>
          </a:xfrm>
          <a:prstGeom prst="rect">
            <a:avLst/>
          </a:prstGeom>
          <a:noFill/>
        </p:spPr>
      </p:pic>
      <p:pic>
        <p:nvPicPr>
          <p:cNvPr id="1026" name="Picture 2" descr="C:\Users\cnietch\Documents\Active Desktop Files\Home Depot\511AdditionRemodelProject\Pictures\2012-12-27_18-16-28_768.jpg"/>
          <p:cNvPicPr>
            <a:picLocks noChangeAspect="1" noChangeArrowheads="1"/>
          </p:cNvPicPr>
          <p:nvPr/>
        </p:nvPicPr>
        <p:blipFill>
          <a:blip r:embed="rId8" cstate="print"/>
          <a:srcRect r="23755"/>
          <a:stretch>
            <a:fillRect/>
          </a:stretch>
        </p:blipFill>
        <p:spPr bwMode="auto">
          <a:xfrm rot="5400000">
            <a:off x="7532992" y="4998396"/>
            <a:ext cx="1642566" cy="1246945"/>
          </a:xfrm>
          <a:prstGeom prst="rect">
            <a:avLst/>
          </a:prstGeom>
          <a:noFill/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3075726" y="5726733"/>
          <a:ext cx="2992550" cy="773541"/>
        </p:xfrm>
        <a:graphic>
          <a:graphicData uri="http://schemas.openxmlformats.org/drawingml/2006/table">
            <a:tbl>
              <a:tblPr/>
              <a:tblGrid>
                <a:gridCol w="1496275"/>
                <a:gridCol w="1496275"/>
              </a:tblGrid>
              <a:tr h="1664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Size</a:t>
                      </a:r>
                    </a:p>
                  </a:txBody>
                  <a:tcPr marL="62345" marR="62345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3 ton 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4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Type</a:t>
                      </a:r>
                    </a:p>
                  </a:txBody>
                  <a:tcPr marL="62345" marR="62345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Heat pump system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4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Heating and cooling offset</a:t>
                      </a:r>
                    </a:p>
                  </a:txBody>
                  <a:tcPr marL="62345" marR="62345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Total load for addition 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System incentives first year</a:t>
                      </a:r>
                    </a:p>
                  </a:txBody>
                  <a:tcPr marL="62345" marR="62345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$</a:t>
                      </a:r>
                      <a:r>
                        <a:rPr lang="en-US" sz="900" dirty="0" smtClean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2,500 </a:t>
                      </a:r>
                      <a:r>
                        <a:rPr lang="en-US" sz="900" dirty="0" err="1" smtClean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GreaterCincy</a:t>
                      </a:r>
                      <a:r>
                        <a:rPr lang="en-US" sz="900" dirty="0" smtClean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 Energy </a:t>
                      </a:r>
                      <a:r>
                        <a:rPr lang="en-US" sz="900" dirty="0">
                          <a:solidFill>
                            <a:srgbClr val="FCFEAC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Alliance    </a:t>
                      </a: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" name="Group 51"/>
          <p:cNvGrpSpPr/>
          <p:nvPr/>
        </p:nvGrpSpPr>
        <p:grpSpPr>
          <a:xfrm flipV="1">
            <a:off x="3491385" y="6550925"/>
            <a:ext cx="2161258" cy="120184"/>
            <a:chOff x="3657615" y="7452321"/>
            <a:chExt cx="2743200" cy="319087"/>
          </a:xfrm>
        </p:grpSpPr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3657615" y="7634883"/>
              <a:ext cx="2743200" cy="136525"/>
            </a:xfrm>
            <a:prstGeom prst="rect">
              <a:avLst/>
            </a:prstGeom>
            <a:solidFill>
              <a:srgbClr val="36382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3657615" y="7452321"/>
              <a:ext cx="2743200" cy="136525"/>
            </a:xfrm>
            <a:prstGeom prst="rect">
              <a:avLst/>
            </a:prstGeom>
            <a:solidFill>
              <a:srgbClr val="36382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22"/>
            <p:cNvSpPr>
              <a:spLocks noChangeArrowheads="1"/>
            </p:cNvSpPr>
            <p:nvPr/>
          </p:nvSpPr>
          <p:spPr bwMode="auto">
            <a:xfrm>
              <a:off x="3812663" y="7543484"/>
              <a:ext cx="2468562" cy="136525"/>
            </a:xfrm>
            <a:prstGeom prst="rect">
              <a:avLst/>
            </a:prstGeom>
            <a:solidFill>
              <a:srgbClr val="DAB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6056730" y="6380492"/>
            <a:ext cx="1757199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 anchor="ctr">
            <a:spAutoFit/>
          </a:bodyPr>
          <a:lstStyle/>
          <a:p>
            <a:r>
              <a:rPr lang="en-US" sz="900" dirty="0" err="1" smtClean="0">
                <a:solidFill>
                  <a:srgbClr val="FCFEAC"/>
                </a:solidFill>
                <a:latin typeface="Times New Roman" pitchFamily="18" charset="0"/>
              </a:rPr>
              <a:t>Hydronic</a:t>
            </a:r>
            <a:r>
              <a:rPr lang="en-US" sz="900" dirty="0" smtClean="0">
                <a:solidFill>
                  <a:srgbClr val="FCFEAC"/>
                </a:solidFill>
                <a:latin typeface="Times New Roman" pitchFamily="18" charset="0"/>
              </a:rPr>
              <a:t> radiant floor tubing being installed in studio</a:t>
            </a:r>
            <a:endParaRPr lang="en-US" sz="900" dirty="0">
              <a:solidFill>
                <a:srgbClr val="FCFEAC"/>
              </a:solidFill>
              <a:latin typeface="Times New Roman" pitchFamily="18" charset="0"/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7481423" y="3233915"/>
            <a:ext cx="1496325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 anchor="ctr">
            <a:spAutoFit/>
          </a:bodyPr>
          <a:lstStyle/>
          <a:p>
            <a:r>
              <a:rPr lang="en-US" sz="900" b="1" i="1" dirty="0" err="1" smtClean="0">
                <a:latin typeface="Times New Roman" pitchFamily="18" charset="0"/>
              </a:rPr>
              <a:t>Caleffi</a:t>
            </a:r>
            <a:r>
              <a:rPr lang="en-US" sz="900" b="1" i="1" dirty="0" smtClean="0">
                <a:latin typeface="Times New Roman" pitchFamily="18" charset="0"/>
              </a:rPr>
              <a:t> Solar Thermal Heating System Schematic</a:t>
            </a:r>
            <a:endParaRPr lang="en-US" sz="900" b="1" i="1" dirty="0">
              <a:latin typeface="Times New Roman" pitchFamily="18" charset="0"/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7730752" y="6380492"/>
            <a:ext cx="1330072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 anchor="ctr">
            <a:spAutoFit/>
          </a:bodyPr>
          <a:lstStyle/>
          <a:p>
            <a:r>
              <a:rPr lang="en-US" sz="900" dirty="0" smtClean="0">
                <a:solidFill>
                  <a:srgbClr val="FCFEAC"/>
                </a:solidFill>
                <a:latin typeface="Times New Roman" pitchFamily="18" charset="0"/>
              </a:rPr>
              <a:t>Hot  water tank and solar exchange tank</a:t>
            </a:r>
            <a:endParaRPr lang="en-US" sz="900" dirty="0">
              <a:solidFill>
                <a:srgbClr val="FCFEAC"/>
              </a:solidFill>
              <a:latin typeface="Times New Roman" pitchFamily="18" charset="0"/>
            </a:endParaRPr>
          </a:p>
        </p:txBody>
      </p:sp>
      <p:pic>
        <p:nvPicPr>
          <p:cNvPr id="41" name="Picture 7" descr="C:\Users\cnietch\Documents\Active Desktop Files\Home Depot\511AdditionRemodelProject\RoofSidingPictures\2012-02-26_11-41-41_85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63820" y="121061"/>
            <a:ext cx="1413148" cy="846409"/>
          </a:xfrm>
          <a:prstGeom prst="rect">
            <a:avLst/>
          </a:prstGeom>
          <a:noFill/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95083" y="121060"/>
            <a:ext cx="1030577" cy="83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48025" y="80682"/>
            <a:ext cx="1395975" cy="76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4" descr="C:\Users\cnietch\Documents\Active Desktop Files\Home Depot\511AdditionRemodelProject\Pictures\Before\IMG_043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51401" y="80681"/>
            <a:ext cx="1052887" cy="766465"/>
          </a:xfrm>
          <a:prstGeom prst="rect">
            <a:avLst/>
          </a:prstGeom>
          <a:noFill/>
        </p:spPr>
      </p:pic>
      <p:pic>
        <p:nvPicPr>
          <p:cNvPr id="44" name="Picture 5" descr="C:\Users\cnietch\Documents\Active Desktop Files\Home Depot\511AdditionRemodelProject\Pictures\Before\IMG_0435.JPG"/>
          <p:cNvPicPr>
            <a:picLocks noChangeAspect="1" noChangeArrowheads="1"/>
          </p:cNvPicPr>
          <p:nvPr/>
        </p:nvPicPr>
        <p:blipFill>
          <a:blip r:embed="rId13" cstate="print"/>
          <a:srcRect l="32501"/>
          <a:stretch>
            <a:fillRect/>
          </a:stretch>
        </p:blipFill>
        <p:spPr bwMode="auto">
          <a:xfrm>
            <a:off x="7148918" y="80682"/>
            <a:ext cx="710735" cy="766511"/>
          </a:xfrm>
          <a:prstGeom prst="rect">
            <a:avLst/>
          </a:prstGeom>
          <a:noFill/>
        </p:spPr>
      </p:pic>
      <p:sp>
        <p:nvSpPr>
          <p:cNvPr id="45" name="Rectangle 44"/>
          <p:cNvSpPr/>
          <p:nvPr/>
        </p:nvSpPr>
        <p:spPr>
          <a:xfrm>
            <a:off x="3075725" y="4004976"/>
            <a:ext cx="1579401" cy="636857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marL="106847" indent="-106847" defTabSz="914608">
              <a:spcBef>
                <a:spcPct val="30000"/>
              </a:spcBef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FFFF66"/>
                </a:solidFill>
                <a:latin typeface="Times New Roman" pitchFamily="18" charset="0"/>
              </a:rPr>
              <a:t> Ideal for zoning a house, limits the amount of energy used for heating and cooling.</a:t>
            </a:r>
            <a:endParaRPr lang="en-US" sz="900" dirty="0">
              <a:solidFill>
                <a:srgbClr val="FFFF66"/>
              </a:solidFill>
              <a:latin typeface="Times New Roman" pitchFamily="18" charset="0"/>
            </a:endParaRPr>
          </a:p>
        </p:txBody>
      </p:sp>
      <p:pic>
        <p:nvPicPr>
          <p:cNvPr id="46" name="Picture 3" descr="C:\Users\cnietch\Pictures\511StreetView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62349" y="419033"/>
            <a:ext cx="1438102" cy="1073612"/>
          </a:xfrm>
          <a:prstGeom prst="rect">
            <a:avLst/>
          </a:prstGeom>
          <a:noFill/>
        </p:spPr>
      </p:pic>
      <p:pic>
        <p:nvPicPr>
          <p:cNvPr id="47" name="Picture 46" descr="2012-10-28_16-47-47_242.jpg"/>
          <p:cNvPicPr>
            <a:picLocks noChangeAspect="1"/>
          </p:cNvPicPr>
          <p:nvPr/>
        </p:nvPicPr>
        <p:blipFill>
          <a:blip r:embed="rId15" cstate="print"/>
          <a:srcRect l="21278" r="15533" b="12993"/>
          <a:stretch>
            <a:fillRect/>
          </a:stretch>
        </p:blipFill>
        <p:spPr>
          <a:xfrm>
            <a:off x="4630173" y="418636"/>
            <a:ext cx="1438102" cy="1074009"/>
          </a:xfrm>
          <a:prstGeom prst="rect">
            <a:avLst/>
          </a:prstGeom>
        </p:spPr>
      </p:pic>
      <p:pic>
        <p:nvPicPr>
          <p:cNvPr id="48" name="Picture 47" descr="511BackView_Before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075726" y="1573327"/>
            <a:ext cx="1440857" cy="1048859"/>
          </a:xfrm>
          <a:prstGeom prst="rect">
            <a:avLst/>
          </a:prstGeom>
        </p:spPr>
      </p:pic>
      <p:pic>
        <p:nvPicPr>
          <p:cNvPr id="49" name="Picture 48" descr="511BackView_After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15872" y="1573327"/>
            <a:ext cx="1440857" cy="1048859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3486018" y="199275"/>
            <a:ext cx="653032" cy="252136"/>
          </a:xfrm>
          <a:prstGeom prst="rect">
            <a:avLst/>
          </a:prstGeom>
        </p:spPr>
        <p:txBody>
          <a:bodyPr wrap="none" lIns="82058" tIns="41029" rIns="82058" bIns="41029">
            <a:spAutoFit/>
          </a:bodyPr>
          <a:lstStyle/>
          <a:p>
            <a:r>
              <a:rPr lang="en-US" sz="1100" b="1" dirty="0" smtClean="0">
                <a:solidFill>
                  <a:srgbClr val="FCFEAC"/>
                </a:solidFill>
                <a:latin typeface="Georgia" pitchFamily="18" charset="0"/>
              </a:rPr>
              <a:t>Before</a:t>
            </a:r>
            <a:endParaRPr lang="en-US" sz="1100" dirty="0">
              <a:solidFill>
                <a:srgbClr val="FCFEAC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46640" y="174225"/>
            <a:ext cx="539219" cy="252136"/>
          </a:xfrm>
          <a:prstGeom prst="rect">
            <a:avLst/>
          </a:prstGeom>
        </p:spPr>
        <p:txBody>
          <a:bodyPr wrap="none" lIns="82058" tIns="41029" rIns="82058" bIns="41029">
            <a:spAutoFit/>
          </a:bodyPr>
          <a:lstStyle/>
          <a:p>
            <a:r>
              <a:rPr lang="en-US" sz="1100" b="1" dirty="0" smtClean="0">
                <a:solidFill>
                  <a:srgbClr val="FCFEAC"/>
                </a:solidFill>
                <a:latin typeface="Georgia" pitchFamily="18" charset="0"/>
              </a:rPr>
              <a:t>After</a:t>
            </a:r>
            <a:endParaRPr lang="en-US" sz="1100" dirty="0">
              <a:solidFill>
                <a:srgbClr val="FCFEAC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655126" y="4528228"/>
            <a:ext cx="1496275" cy="35985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900" i="1" dirty="0" smtClean="0">
                <a:solidFill>
                  <a:srgbClr val="FCFEAC"/>
                </a:solidFill>
              </a:rPr>
              <a:t>Ceiling-mount mini-split replaced furnace upstairs</a:t>
            </a:r>
            <a:endParaRPr lang="en-US" sz="900" i="1" dirty="0">
              <a:solidFill>
                <a:srgbClr val="FCFEAC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655127" y="5335043"/>
            <a:ext cx="1080643" cy="35985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900" i="1" dirty="0" smtClean="0">
                <a:solidFill>
                  <a:srgbClr val="FCFEAC"/>
                </a:solidFill>
              </a:rPr>
              <a:t>Wall-mount mini-split in studio</a:t>
            </a:r>
            <a:endParaRPr lang="en-US" sz="900" i="1" dirty="0">
              <a:solidFill>
                <a:srgbClr val="FCFEAC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106897" y="4536633"/>
            <a:ext cx="1479433" cy="35985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900" i="1" dirty="0" smtClean="0">
                <a:solidFill>
                  <a:srgbClr val="FCFEAC"/>
                </a:solidFill>
              </a:rPr>
              <a:t>Mr. Slim heat pump outdoor unit</a:t>
            </a:r>
            <a:endParaRPr lang="en-US" sz="900" i="1" dirty="0">
              <a:solidFill>
                <a:srgbClr val="FCFEAC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" y="685830"/>
            <a:ext cx="1163819" cy="35985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>
              <a:spcBef>
                <a:spcPts val="90"/>
              </a:spcBef>
            </a:pPr>
            <a:r>
              <a:rPr lang="en-US" sz="900" i="1" dirty="0" smtClean="0"/>
              <a:t>Non-repairable old metal roof</a:t>
            </a:r>
            <a:endParaRPr lang="en-US" sz="900" i="1" dirty="0"/>
          </a:p>
        </p:txBody>
      </p:sp>
      <p:sp>
        <p:nvSpPr>
          <p:cNvPr id="57" name="TextBox 56"/>
          <p:cNvSpPr txBox="1"/>
          <p:nvPr/>
        </p:nvSpPr>
        <p:spPr>
          <a:xfrm>
            <a:off x="1277734" y="670460"/>
            <a:ext cx="831264" cy="35985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>
              <a:spcBef>
                <a:spcPts val="90"/>
              </a:spcBef>
            </a:pPr>
            <a:r>
              <a:rPr lang="en-US" sz="900" i="1" dirty="0" smtClean="0"/>
              <a:t>Dry-rot, old cedar siding</a:t>
            </a:r>
            <a:endParaRPr lang="en-US" sz="9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371600" y="2819400"/>
            <a:ext cx="7772400" cy="3429000"/>
          </a:xfrm>
        </p:spPr>
        <p:txBody>
          <a:bodyPr>
            <a:noAutofit/>
          </a:bodyPr>
          <a:lstStyle/>
          <a:p>
            <a:pPr marL="457200" indent="-457200" eaLnBrk="1" hangingPunct="1"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Replace roof</a:t>
            </a:r>
          </a:p>
          <a:p>
            <a:pPr marL="457200" indent="-457200" eaLnBrk="1" hangingPunct="1"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Repair box gutters</a:t>
            </a:r>
          </a:p>
          <a:p>
            <a:pPr marL="457200" indent="-457200" eaLnBrk="1" hangingPunct="1"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Replace siding and trim and paint</a:t>
            </a:r>
          </a:p>
          <a:p>
            <a:pPr marL="457200" indent="-457200" eaLnBrk="1" hangingPunct="1"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Re-insulate and seal</a:t>
            </a:r>
          </a:p>
          <a:p>
            <a:pPr marL="457200" indent="-457200" eaLnBrk="1" hangingPunct="1"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Correct foundation issues</a:t>
            </a:r>
          </a:p>
          <a:p>
            <a:pPr marL="457200" indent="-457200" eaLnBrk="1" hangingPunct="1">
              <a:buClr>
                <a:schemeClr val="bg1"/>
              </a:buClr>
              <a:buSzPct val="80000"/>
              <a:defRPr/>
            </a:pPr>
            <a:endParaRPr lang="en-US" sz="1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47800" y="1402080"/>
            <a:ext cx="6629400" cy="1295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Had To Be Done?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707890"/>
            <a:ext cx="33909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708525"/>
            <a:ext cx="33750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7337" y="4707890"/>
            <a:ext cx="25066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676099" y="6184900"/>
            <a:ext cx="128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US" sz="1400" b="1" i="1" dirty="0" smtClean="0"/>
              <a:t>Non-repairable old metal roof</a:t>
            </a:r>
            <a:endParaRPr lang="en-US" sz="1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0" y="53340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US" sz="1400" b="1" i="1" dirty="0" smtClean="0"/>
              <a:t>Dry-rot, old cedar siding</a:t>
            </a:r>
            <a:endParaRPr lang="en-US" sz="1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010400" y="5867400"/>
            <a:ext cx="91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US" sz="1400" b="1" i="1" dirty="0" smtClean="0"/>
              <a:t>Replace Aluminum Siding</a:t>
            </a:r>
            <a:endParaRPr lang="en-US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Was Done?</a:t>
            </a:r>
            <a:endParaRPr lang="en-US" sz="3600" dirty="0"/>
          </a:p>
        </p:txBody>
      </p:sp>
      <p:sp>
        <p:nvSpPr>
          <p:cNvPr id="215047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600200"/>
            <a:ext cx="8229600" cy="5257800"/>
          </a:xfrm>
        </p:spPr>
        <p:txBody>
          <a:bodyPr numCol="2">
            <a:noAutofit/>
          </a:bodyPr>
          <a:lstStyle/>
          <a:p>
            <a:pPr marL="342900" indent="-342900">
              <a:spcBef>
                <a:spcPts val="300"/>
              </a:spcBef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Replaced roof with new metal, w/ </a:t>
            </a:r>
            <a:r>
              <a:rPr lang="en-US" sz="1800" dirty="0" err="1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Kynar</a:t>
            </a: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500; best coating for rain harvesting</a:t>
            </a:r>
          </a:p>
          <a:p>
            <a:pPr marL="342900" indent="-342900">
              <a:spcBef>
                <a:spcPts val="300"/>
              </a:spcBef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Repair box gutters, added coarse particle filtration </a:t>
            </a:r>
          </a:p>
          <a:p>
            <a:pPr marL="342900" indent="-342900">
              <a:spcBef>
                <a:spcPts val="300"/>
              </a:spcBef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Corrected foundation issues, added shoring piers</a:t>
            </a:r>
          </a:p>
          <a:p>
            <a:pPr marL="342900" indent="-342900">
              <a:spcBef>
                <a:spcPts val="300"/>
              </a:spcBef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Replaced decks w/ new lower and 2</a:t>
            </a:r>
            <a:r>
              <a:rPr lang="en-US" sz="1800" baseline="300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nd</a:t>
            </a: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fl. addition and roof terrace</a:t>
            </a:r>
          </a:p>
          <a:p>
            <a:pPr marL="342900" indent="-342900">
              <a:spcBef>
                <a:spcPts val="300"/>
              </a:spcBef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Used fiber cement siding/trim and </a:t>
            </a:r>
            <a:r>
              <a:rPr lang="en-US" sz="1800" dirty="0" err="1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Azek</a:t>
            </a: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/</a:t>
            </a:r>
            <a:r>
              <a:rPr lang="en-US" sz="1800" dirty="0" err="1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Fypon</a:t>
            </a: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architectural features</a:t>
            </a:r>
          </a:p>
          <a:p>
            <a:pPr marL="342900" indent="-342900">
              <a:spcBef>
                <a:spcPts val="300"/>
              </a:spcBef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Reinsulated (spray-in foam, cellulose, </a:t>
            </a:r>
            <a:r>
              <a:rPr lang="en-US" sz="1800" dirty="0" err="1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Tyvec</a:t>
            </a: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wrap)</a:t>
            </a:r>
          </a:p>
          <a:p>
            <a:pPr marL="342900" indent="-342900">
              <a:spcBef>
                <a:spcPts val="300"/>
              </a:spcBef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Replaced all casement windows with double hung </a:t>
            </a:r>
          </a:p>
          <a:p>
            <a:pPr marL="342900" indent="-342900">
              <a:spcBef>
                <a:spcPts val="300"/>
              </a:spcBef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Replaced overloaded floor joists, re-finished and re-used as interior trim.</a:t>
            </a:r>
          </a:p>
          <a:p>
            <a:pPr marL="342900" indent="-342900">
              <a:spcBef>
                <a:spcPts val="300"/>
              </a:spcBef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Added full-scale rain harvest system</a:t>
            </a:r>
          </a:p>
          <a:p>
            <a:pPr marL="342900" indent="-342900">
              <a:spcBef>
                <a:spcPts val="300"/>
              </a:spcBef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Replaced one gas furnace with high efficiency, zonal heat pump system</a:t>
            </a:r>
          </a:p>
          <a:p>
            <a:pPr marL="342900" indent="-342900">
              <a:spcBef>
                <a:spcPts val="300"/>
              </a:spcBef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Added solar thermal system for </a:t>
            </a:r>
            <a:r>
              <a:rPr lang="en-US" sz="1800" dirty="0" err="1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hydronic</a:t>
            </a: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radiant heating and domestic hot water. </a:t>
            </a:r>
          </a:p>
          <a:p>
            <a:pPr marL="342900" indent="-342900">
              <a:spcBef>
                <a:spcPts val="300"/>
              </a:spcBef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Added solar electric system to offset added electric demand of new additions.</a:t>
            </a:r>
          </a:p>
          <a:p>
            <a:pPr marL="342900" indent="-342900">
              <a:spcBef>
                <a:spcPts val="300"/>
              </a:spcBef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Aluminum stairs and rails added</a:t>
            </a:r>
          </a:p>
          <a:p>
            <a:pPr marL="342900" indent="-342900">
              <a:spcBef>
                <a:spcPts val="300"/>
              </a:spcBef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Replaced skylight with Energy Star Upgrade</a:t>
            </a:r>
          </a:p>
          <a:p>
            <a:pPr marL="342900" indent="-342900">
              <a:spcBef>
                <a:spcPts val="300"/>
              </a:spcBef>
              <a:buClr>
                <a:schemeClr val="bg1">
                  <a:lumMod val="25000"/>
                  <a:lumOff val="75000"/>
                </a:schemeClr>
              </a:buClr>
              <a:buSzPct val="80000"/>
              <a:buFont typeface="Times" pitchFamily="18" charset="0"/>
              <a:buAutoNum type="arabicPeriod"/>
              <a:defRPr/>
            </a:pPr>
            <a:r>
              <a:rPr lang="en-US" sz="1800" dirty="0" smtClean="0">
                <a:solidFill>
                  <a:srgbClr val="C2E5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Added studio therapy room with sauna and steam room.</a:t>
            </a:r>
          </a:p>
          <a:p>
            <a:pPr marL="457200" indent="-457200" eaLnBrk="1" hangingPunct="1">
              <a:buClr>
                <a:schemeClr val="bg1"/>
              </a:buClr>
              <a:buSzPct val="80000"/>
              <a:defRPr/>
            </a:pPr>
            <a:endParaRPr lang="en-US" sz="1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and After - Front</a:t>
            </a:r>
            <a:endParaRPr lang="en-US" dirty="0"/>
          </a:p>
        </p:txBody>
      </p:sp>
      <p:pic>
        <p:nvPicPr>
          <p:cNvPr id="4" name="Picture 3" descr="511StreetView_Before.jpg"/>
          <p:cNvPicPr>
            <a:picLocks noChangeAspect="1"/>
          </p:cNvPicPr>
          <p:nvPr/>
        </p:nvPicPr>
        <p:blipFill>
          <a:blip r:embed="rId2" cstate="print"/>
          <a:srcRect l="15837" r="12613" b="32353"/>
          <a:stretch>
            <a:fillRect/>
          </a:stretch>
        </p:blipFill>
        <p:spPr>
          <a:xfrm>
            <a:off x="228600" y="2895600"/>
            <a:ext cx="4191000" cy="3048000"/>
          </a:xfrm>
          <a:prstGeom prst="rect">
            <a:avLst/>
          </a:prstGeom>
        </p:spPr>
      </p:pic>
      <p:pic>
        <p:nvPicPr>
          <p:cNvPr id="5" name="Picture 4" descr="2012-10-28_16-47-47_242.jpg"/>
          <p:cNvPicPr>
            <a:picLocks noChangeAspect="1"/>
          </p:cNvPicPr>
          <p:nvPr/>
        </p:nvPicPr>
        <p:blipFill>
          <a:blip r:embed="rId3" cstate="print"/>
          <a:srcRect l="21278" r="15533" b="12993"/>
          <a:stretch>
            <a:fillRect/>
          </a:stretch>
        </p:blipFill>
        <p:spPr>
          <a:xfrm>
            <a:off x="4876800" y="2894712"/>
            <a:ext cx="3962400" cy="3048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354" y="6172200"/>
            <a:ext cx="6669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C2E551"/>
                </a:solidFill>
              </a:rPr>
              <a:t>Builder: Tony Beck, </a:t>
            </a:r>
            <a:r>
              <a:rPr lang="en-US" sz="2400" b="1" i="1" dirty="0" err="1" smtClean="0">
                <a:solidFill>
                  <a:srgbClr val="C2E551"/>
                </a:solidFill>
              </a:rPr>
              <a:t>Andeck</a:t>
            </a:r>
            <a:r>
              <a:rPr lang="en-US" sz="2400" b="1" i="1" dirty="0" smtClean="0">
                <a:solidFill>
                  <a:srgbClr val="C2E551"/>
                </a:solidFill>
              </a:rPr>
              <a:t> Building Inc. </a:t>
            </a:r>
            <a:r>
              <a:rPr lang="en-US" sz="2400" b="1" i="1" dirty="0" err="1" smtClean="0">
                <a:solidFill>
                  <a:srgbClr val="C2E551"/>
                </a:solidFill>
              </a:rPr>
              <a:t>dba</a:t>
            </a:r>
            <a:r>
              <a:rPr lang="en-US" sz="2400" b="1" i="1" dirty="0" smtClean="0">
                <a:solidFill>
                  <a:srgbClr val="C2E551"/>
                </a:solidFill>
              </a:rPr>
              <a:t> </a:t>
            </a:r>
            <a:r>
              <a:rPr lang="en-US" sz="2400" b="1" i="1" dirty="0" err="1" smtClean="0">
                <a:solidFill>
                  <a:srgbClr val="C2E551"/>
                </a:solidFill>
              </a:rPr>
              <a:t>GreenBau</a:t>
            </a:r>
            <a:endParaRPr lang="en-US" sz="2400" b="1" i="1" dirty="0">
              <a:solidFill>
                <a:srgbClr val="C2E55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and After - Rear</a:t>
            </a:r>
            <a:endParaRPr lang="en-US" dirty="0"/>
          </a:p>
        </p:txBody>
      </p:sp>
      <p:pic>
        <p:nvPicPr>
          <p:cNvPr id="4" name="Picture 3" descr="511BackView_Befo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895600"/>
            <a:ext cx="4114800" cy="3086100"/>
          </a:xfrm>
          <a:prstGeom prst="rect">
            <a:avLst/>
          </a:prstGeom>
        </p:spPr>
      </p:pic>
      <p:pic>
        <p:nvPicPr>
          <p:cNvPr id="5" name="Picture 4" descr="511BackView_Af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2895600"/>
            <a:ext cx="41656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Before and After – Kitchen/Dining</a:t>
            </a:r>
            <a:endParaRPr lang="en-US" dirty="0"/>
          </a:p>
        </p:txBody>
      </p:sp>
      <p:pic>
        <p:nvPicPr>
          <p:cNvPr id="35842" name="Picture 2" descr="C:\Users\cnietch\Documents\Active Desktop Files\Home Depot\511AdditionRemodelProject\Pictures\2012-12-31_15-07-23_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9900" y="2971799"/>
            <a:ext cx="4648200" cy="2611285"/>
          </a:xfrm>
          <a:prstGeom prst="rect">
            <a:avLst/>
          </a:prstGeom>
          <a:noFill/>
        </p:spPr>
      </p:pic>
      <p:pic>
        <p:nvPicPr>
          <p:cNvPr id="35843" name="Picture 3" descr="C:\Users\cnietch\Documents\Active Desktop Files\Home Depot\511AdditionRemodelProject\Pictures\Before\IMG_0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455" y="2870200"/>
            <a:ext cx="3894542" cy="292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Before and After – Kitchen</a:t>
            </a:r>
            <a:endParaRPr lang="en-US" dirty="0"/>
          </a:p>
        </p:txBody>
      </p:sp>
      <p:pic>
        <p:nvPicPr>
          <p:cNvPr id="36866" name="Picture 2" descr="C:\Users\cnietch\Documents\Active Desktop Files\Home Depot\511AdditionRemodelProject\Pictures\Before\IMG_0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200400"/>
            <a:ext cx="3860676" cy="2895600"/>
          </a:xfrm>
          <a:prstGeom prst="rect">
            <a:avLst/>
          </a:prstGeom>
          <a:noFill/>
        </p:spPr>
      </p:pic>
      <p:pic>
        <p:nvPicPr>
          <p:cNvPr id="36867" name="Picture 3" descr="C:\Users\cnietch\Documents\Active Desktop Files\Home Depot\511AdditionRemodelProject\Pictures\2012-12-31_15-08-10_549.jpg"/>
          <p:cNvPicPr>
            <a:picLocks noChangeAspect="1" noChangeArrowheads="1"/>
          </p:cNvPicPr>
          <p:nvPr/>
        </p:nvPicPr>
        <p:blipFill>
          <a:blip r:embed="rId3" cstate="print"/>
          <a:srcRect r="13201"/>
          <a:stretch>
            <a:fillRect/>
          </a:stretch>
        </p:blipFill>
        <p:spPr bwMode="auto">
          <a:xfrm rot="5400000">
            <a:off x="4409864" y="3267287"/>
            <a:ext cx="4267200" cy="2761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0701" y="4648200"/>
            <a:ext cx="384485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High Efficiency Heating and Cooling</a:t>
            </a:r>
            <a:endParaRPr lang="en-US" sz="3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4294967295"/>
          </p:nvPr>
        </p:nvSpPr>
        <p:spPr>
          <a:xfrm>
            <a:off x="1066800" y="1600200"/>
            <a:ext cx="8077200" cy="3276600"/>
          </a:xfrm>
        </p:spPr>
        <p:txBody>
          <a:bodyPr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2E551"/>
                </a:solidFill>
              </a:rPr>
              <a:t>Mitsubishi Zonal Heat Pump (Mr. Slim). 3 ton capacity for total cooling load for new lower addition, supplemental heating for studio, and replacement for upstairs furnace.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2E551"/>
                </a:solidFill>
              </a:rPr>
              <a:t>$2,500.00 incentive grant from Greater Cincinnati Energy Alliance.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2E551"/>
                </a:solidFill>
              </a:rPr>
              <a:t>It's a split system heat pump, which means that the compressor and condensing coil are outdoors, and the evaporator coil and blower are indoors. 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2E551"/>
                </a:solidFill>
              </a:rPr>
              <a:t>Ideal for zoning a house, limits the amount of energy used for heating and cooling.</a:t>
            </a:r>
          </a:p>
          <a:p>
            <a:endParaRPr lang="en-US" sz="2000" dirty="0"/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665095"/>
            <a:ext cx="2895600" cy="220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945" y="4670509"/>
            <a:ext cx="3876115" cy="2187491"/>
          </a:xfrm>
          <a:prstGeom prst="rect">
            <a:avLst/>
          </a:prstGeom>
          <a:noFill/>
          <a:ln w="9525">
            <a:solidFill>
              <a:srgbClr val="363822"/>
            </a:solidFill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943600" y="61722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CFEAC"/>
                </a:solidFill>
              </a:rPr>
              <a:t>Ceiling-mount mini-split replaced furnace upstairs</a:t>
            </a:r>
            <a:endParaRPr lang="en-US" sz="1600" b="1" i="1" dirty="0">
              <a:solidFill>
                <a:srgbClr val="FCFEA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6600" y="6120825"/>
            <a:ext cx="2161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CFEAC"/>
                </a:solidFill>
              </a:rPr>
              <a:t>Wall-mount mini-split in studio</a:t>
            </a:r>
            <a:endParaRPr lang="en-US" sz="1600" b="1" i="1" dirty="0">
              <a:solidFill>
                <a:srgbClr val="FCFEA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9878" y="6118936"/>
            <a:ext cx="2260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CFEAC"/>
                </a:solidFill>
              </a:rPr>
              <a:t>Mr. Slim heat pump outdoor unit</a:t>
            </a:r>
            <a:endParaRPr lang="en-US" sz="1600" b="1" i="1" dirty="0">
              <a:solidFill>
                <a:srgbClr val="FCFEA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Custom 7">
      <a:dk1>
        <a:srgbClr val="1C1D11"/>
      </a:dk1>
      <a:lt1>
        <a:srgbClr val="363822"/>
      </a:lt1>
      <a:dk2>
        <a:srgbClr val="1B1C11"/>
      </a:dk2>
      <a:lt2>
        <a:srgbClr val="EEEFE4"/>
      </a:lt2>
      <a:accent1>
        <a:srgbClr val="DAB000"/>
      </a:accent1>
      <a:accent2>
        <a:srgbClr val="BB2727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6207</TotalTime>
  <Words>1835</Words>
  <Application>Microsoft Macintosh PowerPoint</Application>
  <PresentationFormat>On-screen Show (4:3)</PresentationFormat>
  <Paragraphs>246</Paragraphs>
  <Slides>26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Median</vt:lpstr>
      <vt:lpstr>K-C Nietch Historic Renovation/Addition: An innovative and sustainable upgrade in the Columbia-Tusculum Historic District</vt:lpstr>
      <vt:lpstr>Nietch Vision</vt:lpstr>
      <vt:lpstr>What Had To Be Done?</vt:lpstr>
      <vt:lpstr>What Was Done?</vt:lpstr>
      <vt:lpstr>Before and After - Front</vt:lpstr>
      <vt:lpstr>Before and After - Rear</vt:lpstr>
      <vt:lpstr>Before and After – Kitchen/Dining</vt:lpstr>
      <vt:lpstr>Before and After – Kitchen</vt:lpstr>
      <vt:lpstr>High Efficiency Heating and Cooling</vt:lpstr>
      <vt:lpstr>Solar Thermal Water Heating System</vt:lpstr>
      <vt:lpstr>Caleffi Solar Thermal Heating System Schematic</vt:lpstr>
      <vt:lpstr>Actual Layout of Solar Thermal System</vt:lpstr>
      <vt:lpstr>Solar Thermal Collectors</vt:lpstr>
      <vt:lpstr>Solar Pergola Design Considerations</vt:lpstr>
      <vt:lpstr>Solar Electric System</vt:lpstr>
      <vt:lpstr>Slide 16</vt:lpstr>
      <vt:lpstr>Slide 17</vt:lpstr>
      <vt:lpstr>Slide 18</vt:lpstr>
      <vt:lpstr>Slide 19</vt:lpstr>
      <vt:lpstr>Finished Solar Pergola</vt:lpstr>
      <vt:lpstr>Rain Harvest System</vt:lpstr>
      <vt:lpstr>Rain Harvest System Schematic</vt:lpstr>
      <vt:lpstr>“Green Approved” Practices</vt:lpstr>
      <vt:lpstr>Acknowledgments</vt:lpstr>
      <vt:lpstr>Slide 25</vt:lpstr>
      <vt:lpstr>Slide 26</vt:lpstr>
    </vt:vector>
  </TitlesOfParts>
  <Company>US-EPA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Nietch</dc:creator>
  <cp:lastModifiedBy>Tom Warner</cp:lastModifiedBy>
  <cp:revision>196</cp:revision>
  <dcterms:created xsi:type="dcterms:W3CDTF">2014-06-20T18:04:54Z</dcterms:created>
  <dcterms:modified xsi:type="dcterms:W3CDTF">2014-06-20T18:10:29Z</dcterms:modified>
</cp:coreProperties>
</file>